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713" r:id="rId2"/>
  </p:sldMasterIdLst>
  <p:notesMasterIdLst>
    <p:notesMasterId r:id="rId102"/>
  </p:notesMasterIdLst>
  <p:handoutMasterIdLst>
    <p:handoutMasterId r:id="rId103"/>
  </p:handoutMasterIdLst>
  <p:sldIdLst>
    <p:sldId id="556" r:id="rId3"/>
    <p:sldId id="573" r:id="rId4"/>
    <p:sldId id="686" r:id="rId5"/>
    <p:sldId id="691" r:id="rId6"/>
    <p:sldId id="564" r:id="rId7"/>
    <p:sldId id="687" r:id="rId8"/>
    <p:sldId id="688" r:id="rId9"/>
    <p:sldId id="689" r:id="rId10"/>
    <p:sldId id="690" r:id="rId11"/>
    <p:sldId id="563" r:id="rId12"/>
    <p:sldId id="621" r:id="rId13"/>
    <p:sldId id="607" r:id="rId14"/>
    <p:sldId id="622" r:id="rId15"/>
    <p:sldId id="625" r:id="rId16"/>
    <p:sldId id="639" r:id="rId17"/>
    <p:sldId id="630" r:id="rId18"/>
    <p:sldId id="631" r:id="rId19"/>
    <p:sldId id="626" r:id="rId20"/>
    <p:sldId id="608" r:id="rId21"/>
    <p:sldId id="606" r:id="rId22"/>
    <p:sldId id="653" r:id="rId23"/>
    <p:sldId id="654" r:id="rId24"/>
    <p:sldId id="655" r:id="rId25"/>
    <p:sldId id="657" r:id="rId26"/>
    <p:sldId id="632" r:id="rId27"/>
    <p:sldId id="593" r:id="rId28"/>
    <p:sldId id="517" r:id="rId29"/>
    <p:sldId id="619" r:id="rId30"/>
    <p:sldId id="672" r:id="rId31"/>
    <p:sldId id="673" r:id="rId32"/>
    <p:sldId id="516" r:id="rId33"/>
    <p:sldId id="561" r:id="rId34"/>
    <p:sldId id="520" r:id="rId35"/>
    <p:sldId id="521" r:id="rId36"/>
    <p:sldId id="597" r:id="rId37"/>
    <p:sldId id="598" r:id="rId38"/>
    <p:sldId id="599" r:id="rId39"/>
    <p:sldId id="519" r:id="rId40"/>
    <p:sldId id="623" r:id="rId41"/>
    <p:sldId id="685" r:id="rId42"/>
    <p:sldId id="680" r:id="rId43"/>
    <p:sldId id="681" r:id="rId44"/>
    <p:sldId id="682" r:id="rId45"/>
    <p:sldId id="661" r:id="rId46"/>
    <p:sldId id="662" r:id="rId47"/>
    <p:sldId id="664" r:id="rId48"/>
    <p:sldId id="609" r:id="rId49"/>
    <p:sldId id="620" r:id="rId50"/>
    <p:sldId id="683" r:id="rId51"/>
    <p:sldId id="684" r:id="rId52"/>
    <p:sldId id="610" r:id="rId53"/>
    <p:sldId id="624" r:id="rId54"/>
    <p:sldId id="674" r:id="rId55"/>
    <p:sldId id="675" r:id="rId56"/>
    <p:sldId id="611" r:id="rId57"/>
    <p:sldId id="612" r:id="rId58"/>
    <p:sldId id="613" r:id="rId59"/>
    <p:sldId id="614" r:id="rId60"/>
    <p:sldId id="651" r:id="rId61"/>
    <p:sldId id="666" r:id="rId62"/>
    <p:sldId id="618" r:id="rId63"/>
    <p:sldId id="663" r:id="rId64"/>
    <p:sldId id="669" r:id="rId65"/>
    <p:sldId id="627" r:id="rId66"/>
    <p:sldId id="634" r:id="rId67"/>
    <p:sldId id="656" r:id="rId68"/>
    <p:sldId id="643" r:id="rId69"/>
    <p:sldId id="647" r:id="rId70"/>
    <p:sldId id="644" r:id="rId71"/>
    <p:sldId id="652" r:id="rId72"/>
    <p:sldId id="676" r:id="rId73"/>
    <p:sldId id="677" r:id="rId74"/>
    <p:sldId id="678" r:id="rId75"/>
    <p:sldId id="679" r:id="rId76"/>
    <p:sldId id="645" r:id="rId77"/>
    <p:sldId id="650" r:id="rId78"/>
    <p:sldId id="648" r:id="rId79"/>
    <p:sldId id="649" r:id="rId80"/>
    <p:sldId id="646" r:id="rId81"/>
    <p:sldId id="665" r:id="rId82"/>
    <p:sldId id="667" r:id="rId83"/>
    <p:sldId id="668" r:id="rId84"/>
    <p:sldId id="658" r:id="rId85"/>
    <p:sldId id="659" r:id="rId86"/>
    <p:sldId id="660" r:id="rId87"/>
    <p:sldId id="565" r:id="rId88"/>
    <p:sldId id="633" r:id="rId89"/>
    <p:sldId id="579" r:id="rId90"/>
    <p:sldId id="635" r:id="rId91"/>
    <p:sldId id="670" r:id="rId92"/>
    <p:sldId id="671" r:id="rId93"/>
    <p:sldId id="566" r:id="rId94"/>
    <p:sldId id="600" r:id="rId95"/>
    <p:sldId id="567" r:id="rId96"/>
    <p:sldId id="568" r:id="rId97"/>
    <p:sldId id="601" r:id="rId98"/>
    <p:sldId id="642" r:id="rId99"/>
    <p:sldId id="640" r:id="rId100"/>
    <p:sldId id="641" r:id="rId101"/>
  </p:sldIdLst>
  <p:sldSz cx="9144000" cy="6858000" type="screen4x3"/>
  <p:notesSz cx="6858000" cy="9296400"/>
  <p:defaultTextStyle>
    <a:defPPr>
      <a:defRPr lang="en-US"/>
    </a:defPPr>
    <a:lvl1pPr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1pPr>
    <a:lvl2pPr marL="4572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2pPr>
    <a:lvl3pPr marL="9144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3pPr>
    <a:lvl4pPr marL="13716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4pPr>
    <a:lvl5pPr marL="18288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FFFF99"/>
    <a:srgbClr val="FFFFCC"/>
    <a:srgbClr val="3A3A3A"/>
    <a:srgbClr val="525252"/>
    <a:srgbClr val="A50021"/>
    <a:srgbClr val="CC3300"/>
    <a:srgbClr val="E1FFFF"/>
    <a:srgbClr val="F2F2F2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4" autoAdjust="0"/>
    <p:restoredTop sz="93502" autoAdjust="0"/>
  </p:normalViewPr>
  <p:slideViewPr>
    <p:cSldViewPr snapToGrid="0" snapToObjects="1">
      <p:cViewPr varScale="1">
        <p:scale>
          <a:sx n="85" d="100"/>
          <a:sy n="85" d="100"/>
        </p:scale>
        <p:origin x="-738" y="-54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-2304" y="-96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A542F7-D80B-4CFC-BA1A-E8FB493978EB}" type="doc">
      <dgm:prSet loTypeId="urn:microsoft.com/office/officeart/2009/layout/CircleArrowProcess" loCatId="cycle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DB44EDF9-9608-41DC-A389-943412C32D52}">
      <dgm:prSet phldrT="[Text]"/>
      <dgm:spPr/>
      <dgm:t>
        <a:bodyPr/>
        <a:lstStyle/>
        <a:p>
          <a:r>
            <a:rPr lang="en-US" dirty="0" smtClean="0"/>
            <a:t>Proxy</a:t>
          </a:r>
          <a:endParaRPr lang="en-US" dirty="0"/>
        </a:p>
      </dgm:t>
    </dgm:pt>
    <dgm:pt modelId="{FED5FA66-3FBD-4FA6-9CDD-5D48C540241C}" type="parTrans" cxnId="{937E17D4-661A-4869-A16D-0885CD20A866}">
      <dgm:prSet/>
      <dgm:spPr/>
      <dgm:t>
        <a:bodyPr/>
        <a:lstStyle/>
        <a:p>
          <a:endParaRPr lang="en-US"/>
        </a:p>
      </dgm:t>
    </dgm:pt>
    <dgm:pt modelId="{4CB34F55-4977-44A9-866D-9ADC98A3E4D1}" type="sibTrans" cxnId="{937E17D4-661A-4869-A16D-0885CD20A866}">
      <dgm:prSet/>
      <dgm:spPr/>
      <dgm:t>
        <a:bodyPr/>
        <a:lstStyle/>
        <a:p>
          <a:endParaRPr lang="en-US"/>
        </a:p>
      </dgm:t>
    </dgm:pt>
    <dgm:pt modelId="{605DE84C-F44F-4D3E-93B1-5933B6A8984E}">
      <dgm:prSet phldrT="[Text]"/>
      <dgm:spPr/>
      <dgm:t>
        <a:bodyPr/>
        <a:lstStyle/>
        <a:p>
          <a:r>
            <a:rPr lang="en-US" dirty="0" smtClean="0"/>
            <a:t>Broker</a:t>
          </a:r>
          <a:endParaRPr lang="en-US" dirty="0"/>
        </a:p>
      </dgm:t>
    </dgm:pt>
    <dgm:pt modelId="{37246FB6-B95A-4B37-BC4B-AE1070AA599B}" type="parTrans" cxnId="{097EE211-3262-4C50-A58B-57CB6FC5EBF2}">
      <dgm:prSet/>
      <dgm:spPr/>
      <dgm:t>
        <a:bodyPr/>
        <a:lstStyle/>
        <a:p>
          <a:endParaRPr lang="en-US"/>
        </a:p>
      </dgm:t>
    </dgm:pt>
    <dgm:pt modelId="{9E0C9707-28EE-4CA5-BD69-720BC4E810EF}" type="sibTrans" cxnId="{097EE211-3262-4C50-A58B-57CB6FC5EBF2}">
      <dgm:prSet/>
      <dgm:spPr/>
      <dgm:t>
        <a:bodyPr/>
        <a:lstStyle/>
        <a:p>
          <a:endParaRPr lang="en-US"/>
        </a:p>
      </dgm:t>
    </dgm:pt>
    <dgm:pt modelId="{5AECADF4-5F9E-454E-9C09-D1024E0C2FDD}">
      <dgm:prSet phldrT="[Text]"/>
      <dgm:spPr/>
      <dgm:t>
        <a:bodyPr/>
        <a:lstStyle/>
        <a:p>
          <a:r>
            <a:rPr lang="en-US" dirty="0" smtClean="0"/>
            <a:t>Observer</a:t>
          </a:r>
          <a:endParaRPr lang="en-US" dirty="0"/>
        </a:p>
      </dgm:t>
    </dgm:pt>
    <dgm:pt modelId="{A993A837-F88A-4FEC-B6D4-1144FF341366}" type="parTrans" cxnId="{5C1F132B-F8E5-4B83-A9DE-DCBF3D614F75}">
      <dgm:prSet/>
      <dgm:spPr/>
      <dgm:t>
        <a:bodyPr/>
        <a:lstStyle/>
        <a:p>
          <a:endParaRPr lang="en-US"/>
        </a:p>
      </dgm:t>
    </dgm:pt>
    <dgm:pt modelId="{2B9AA303-C366-4777-874F-F73B286FF2AB}" type="sibTrans" cxnId="{5C1F132B-F8E5-4B83-A9DE-DCBF3D614F75}">
      <dgm:prSet/>
      <dgm:spPr/>
      <dgm:t>
        <a:bodyPr/>
        <a:lstStyle/>
        <a:p>
          <a:endParaRPr lang="en-US"/>
        </a:p>
      </dgm:t>
    </dgm:pt>
    <dgm:pt modelId="{C6FDE30A-6A9B-4FFE-A384-12CFC840F5E5}">
      <dgm:prSet phldrT="[Text]"/>
      <dgm:spPr/>
      <dgm:t>
        <a:bodyPr/>
        <a:lstStyle/>
        <a:p>
          <a:r>
            <a:rPr lang="en-US" dirty="0" smtClean="0"/>
            <a:t>Command Processor</a:t>
          </a:r>
          <a:endParaRPr lang="en-US" dirty="0"/>
        </a:p>
      </dgm:t>
    </dgm:pt>
    <dgm:pt modelId="{A201BD86-F3F4-4DC3-B894-8544986623FC}" type="parTrans" cxnId="{E800B299-5719-49F2-B4A2-FAF2F2D3C890}">
      <dgm:prSet/>
      <dgm:spPr/>
      <dgm:t>
        <a:bodyPr/>
        <a:lstStyle/>
        <a:p>
          <a:endParaRPr lang="en-US"/>
        </a:p>
      </dgm:t>
    </dgm:pt>
    <dgm:pt modelId="{32060095-25B7-4598-A40E-0ED92BF712CB}" type="sibTrans" cxnId="{E800B299-5719-49F2-B4A2-FAF2F2D3C890}">
      <dgm:prSet/>
      <dgm:spPr/>
      <dgm:t>
        <a:bodyPr/>
        <a:lstStyle/>
        <a:p>
          <a:endParaRPr lang="en-US"/>
        </a:p>
      </dgm:t>
    </dgm:pt>
    <dgm:pt modelId="{09052757-965A-44D2-8A0A-556300A7DE3F}">
      <dgm:prSet phldrT="[Text]"/>
      <dgm:spPr/>
      <dgm:t>
        <a:bodyPr/>
        <a:lstStyle/>
        <a:p>
          <a:r>
            <a:rPr lang="en-US" dirty="0" smtClean="0"/>
            <a:t>…</a:t>
          </a:r>
          <a:endParaRPr lang="en-US" dirty="0"/>
        </a:p>
      </dgm:t>
    </dgm:pt>
    <dgm:pt modelId="{05DA307A-E932-4F12-A651-FFEE985460E9}" type="parTrans" cxnId="{ED86624E-2EAE-4909-8CA0-2B6A4B24AC2D}">
      <dgm:prSet/>
      <dgm:spPr/>
      <dgm:t>
        <a:bodyPr/>
        <a:lstStyle/>
        <a:p>
          <a:endParaRPr lang="en-US"/>
        </a:p>
      </dgm:t>
    </dgm:pt>
    <dgm:pt modelId="{159238A2-47C7-4E8A-A33E-BC173165349F}" type="sibTrans" cxnId="{ED86624E-2EAE-4909-8CA0-2B6A4B24AC2D}">
      <dgm:prSet/>
      <dgm:spPr/>
      <dgm:t>
        <a:bodyPr/>
        <a:lstStyle/>
        <a:p>
          <a:endParaRPr lang="en-US"/>
        </a:p>
      </dgm:t>
    </dgm:pt>
    <dgm:pt modelId="{7ACB541C-8D18-4618-9C64-EF86809CCCA6}" type="pres">
      <dgm:prSet presAssocID="{E8A542F7-D80B-4CFC-BA1A-E8FB493978EB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F6E6F95-2F2E-42D5-B569-063CEBCAC8FE}" type="pres">
      <dgm:prSet presAssocID="{DB44EDF9-9608-41DC-A389-943412C32D52}" presName="Accent1" presStyleCnt="0"/>
      <dgm:spPr/>
    </dgm:pt>
    <dgm:pt modelId="{5EBD1B9C-3422-4FFF-81CE-E1C52F78FF61}" type="pres">
      <dgm:prSet presAssocID="{DB44EDF9-9608-41DC-A389-943412C32D52}" presName="Accent" presStyleLbl="node1" presStyleIdx="0" presStyleCnt="5"/>
      <dgm:spPr/>
    </dgm:pt>
    <dgm:pt modelId="{7FDBD890-3370-44D5-B62D-0E950CC6EB7D}" type="pres">
      <dgm:prSet presAssocID="{DB44EDF9-9608-41DC-A389-943412C32D52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755395-4329-4249-96E6-0AFA7C2934FD}" type="pres">
      <dgm:prSet presAssocID="{605DE84C-F44F-4D3E-93B1-5933B6A8984E}" presName="Accent2" presStyleCnt="0"/>
      <dgm:spPr/>
    </dgm:pt>
    <dgm:pt modelId="{B7EA6828-228F-41F7-A07D-65677BBD5838}" type="pres">
      <dgm:prSet presAssocID="{605DE84C-F44F-4D3E-93B1-5933B6A8984E}" presName="Accent" presStyleLbl="node1" presStyleIdx="1" presStyleCnt="5"/>
      <dgm:spPr/>
    </dgm:pt>
    <dgm:pt modelId="{38307F0F-B361-4AA8-BA21-67F02B901C59}" type="pres">
      <dgm:prSet presAssocID="{605DE84C-F44F-4D3E-93B1-5933B6A8984E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62680-FE36-4BE5-B91D-D23937189145}" type="pres">
      <dgm:prSet presAssocID="{5AECADF4-5F9E-454E-9C09-D1024E0C2FDD}" presName="Accent3" presStyleCnt="0"/>
      <dgm:spPr/>
    </dgm:pt>
    <dgm:pt modelId="{81AE5364-7CC6-4881-A9C9-37F0BCE79B9C}" type="pres">
      <dgm:prSet presAssocID="{5AECADF4-5F9E-454E-9C09-D1024E0C2FDD}" presName="Accent" presStyleLbl="node1" presStyleIdx="2" presStyleCnt="5"/>
      <dgm:spPr/>
    </dgm:pt>
    <dgm:pt modelId="{0E8A1826-0A28-4866-805D-9BBCD0217278}" type="pres">
      <dgm:prSet presAssocID="{5AECADF4-5F9E-454E-9C09-D1024E0C2FDD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31C0E5-A998-446C-8370-C9CF2F9B88C5}" type="pres">
      <dgm:prSet presAssocID="{C6FDE30A-6A9B-4FFE-A384-12CFC840F5E5}" presName="Accent4" presStyleCnt="0"/>
      <dgm:spPr/>
    </dgm:pt>
    <dgm:pt modelId="{61CA2B52-ED73-435D-95C1-893ABA0B2211}" type="pres">
      <dgm:prSet presAssocID="{C6FDE30A-6A9B-4FFE-A384-12CFC840F5E5}" presName="Accent" presStyleLbl="node1" presStyleIdx="3" presStyleCnt="5"/>
      <dgm:spPr/>
    </dgm:pt>
    <dgm:pt modelId="{725F8164-3619-4735-8E40-A4243D2FA468}" type="pres">
      <dgm:prSet presAssocID="{C6FDE30A-6A9B-4FFE-A384-12CFC840F5E5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646390-69BF-4771-8622-3C15CDEABF58}" type="pres">
      <dgm:prSet presAssocID="{09052757-965A-44D2-8A0A-556300A7DE3F}" presName="Accent5" presStyleCnt="0"/>
      <dgm:spPr/>
    </dgm:pt>
    <dgm:pt modelId="{E5FC0051-B766-4AEF-B357-7784FC92CB45}" type="pres">
      <dgm:prSet presAssocID="{09052757-965A-44D2-8A0A-556300A7DE3F}" presName="Accent" presStyleLbl="node1" presStyleIdx="4" presStyleCnt="5"/>
      <dgm:spPr/>
    </dgm:pt>
    <dgm:pt modelId="{6CBB25E9-5645-4670-B956-F3D1DE3740F5}" type="pres">
      <dgm:prSet presAssocID="{09052757-965A-44D2-8A0A-556300A7DE3F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800B299-5719-49F2-B4A2-FAF2F2D3C890}" srcId="{E8A542F7-D80B-4CFC-BA1A-E8FB493978EB}" destId="{C6FDE30A-6A9B-4FFE-A384-12CFC840F5E5}" srcOrd="3" destOrd="0" parTransId="{A201BD86-F3F4-4DC3-B894-8544986623FC}" sibTransId="{32060095-25B7-4598-A40E-0ED92BF712CB}"/>
    <dgm:cxn modelId="{6FF9482A-745C-4D7D-B3FF-EEEAF9FCDC00}" type="presOf" srcId="{5AECADF4-5F9E-454E-9C09-D1024E0C2FDD}" destId="{0E8A1826-0A28-4866-805D-9BBCD0217278}" srcOrd="0" destOrd="0" presId="urn:microsoft.com/office/officeart/2009/layout/CircleArrowProcess"/>
    <dgm:cxn modelId="{ABDE0064-E2F4-4A1B-9F04-69B3D40E88B1}" type="presOf" srcId="{605DE84C-F44F-4D3E-93B1-5933B6A8984E}" destId="{38307F0F-B361-4AA8-BA21-67F02B901C59}" srcOrd="0" destOrd="0" presId="urn:microsoft.com/office/officeart/2009/layout/CircleArrowProcess"/>
    <dgm:cxn modelId="{937E17D4-661A-4869-A16D-0885CD20A866}" srcId="{E8A542F7-D80B-4CFC-BA1A-E8FB493978EB}" destId="{DB44EDF9-9608-41DC-A389-943412C32D52}" srcOrd="0" destOrd="0" parTransId="{FED5FA66-3FBD-4FA6-9CDD-5D48C540241C}" sibTransId="{4CB34F55-4977-44A9-866D-9ADC98A3E4D1}"/>
    <dgm:cxn modelId="{73F40914-8D3C-4AF0-A450-876984421F1B}" type="presOf" srcId="{09052757-965A-44D2-8A0A-556300A7DE3F}" destId="{6CBB25E9-5645-4670-B956-F3D1DE3740F5}" srcOrd="0" destOrd="0" presId="urn:microsoft.com/office/officeart/2009/layout/CircleArrowProcess"/>
    <dgm:cxn modelId="{1CA9AF35-FCA9-450D-8584-D96BD40436C1}" type="presOf" srcId="{DB44EDF9-9608-41DC-A389-943412C32D52}" destId="{7FDBD890-3370-44D5-B62D-0E950CC6EB7D}" srcOrd="0" destOrd="0" presId="urn:microsoft.com/office/officeart/2009/layout/CircleArrowProcess"/>
    <dgm:cxn modelId="{ED86624E-2EAE-4909-8CA0-2B6A4B24AC2D}" srcId="{E8A542F7-D80B-4CFC-BA1A-E8FB493978EB}" destId="{09052757-965A-44D2-8A0A-556300A7DE3F}" srcOrd="4" destOrd="0" parTransId="{05DA307A-E932-4F12-A651-FFEE985460E9}" sibTransId="{159238A2-47C7-4E8A-A33E-BC173165349F}"/>
    <dgm:cxn modelId="{7F17D503-8096-41AA-8141-9D5113F4106C}" type="presOf" srcId="{E8A542F7-D80B-4CFC-BA1A-E8FB493978EB}" destId="{7ACB541C-8D18-4618-9C64-EF86809CCCA6}" srcOrd="0" destOrd="0" presId="urn:microsoft.com/office/officeart/2009/layout/CircleArrowProcess"/>
    <dgm:cxn modelId="{EC908A4B-6FAC-4DC9-96EB-E74CE983EFD1}" type="presOf" srcId="{C6FDE30A-6A9B-4FFE-A384-12CFC840F5E5}" destId="{725F8164-3619-4735-8E40-A4243D2FA468}" srcOrd="0" destOrd="0" presId="urn:microsoft.com/office/officeart/2009/layout/CircleArrowProcess"/>
    <dgm:cxn modelId="{5C1F132B-F8E5-4B83-A9DE-DCBF3D614F75}" srcId="{E8A542F7-D80B-4CFC-BA1A-E8FB493978EB}" destId="{5AECADF4-5F9E-454E-9C09-D1024E0C2FDD}" srcOrd="2" destOrd="0" parTransId="{A993A837-F88A-4FEC-B6D4-1144FF341366}" sibTransId="{2B9AA303-C366-4777-874F-F73B286FF2AB}"/>
    <dgm:cxn modelId="{097EE211-3262-4C50-A58B-57CB6FC5EBF2}" srcId="{E8A542F7-D80B-4CFC-BA1A-E8FB493978EB}" destId="{605DE84C-F44F-4D3E-93B1-5933B6A8984E}" srcOrd="1" destOrd="0" parTransId="{37246FB6-B95A-4B37-BC4B-AE1070AA599B}" sibTransId="{9E0C9707-28EE-4CA5-BD69-720BC4E810EF}"/>
    <dgm:cxn modelId="{3F94BFF1-1E1A-485B-ADC4-2A428F5F5AB7}" type="presParOf" srcId="{7ACB541C-8D18-4618-9C64-EF86809CCCA6}" destId="{7F6E6F95-2F2E-42D5-B569-063CEBCAC8FE}" srcOrd="0" destOrd="0" presId="urn:microsoft.com/office/officeart/2009/layout/CircleArrowProcess"/>
    <dgm:cxn modelId="{EAAEE465-91F3-4E9D-AB9A-20967AA528C1}" type="presParOf" srcId="{7F6E6F95-2F2E-42D5-B569-063CEBCAC8FE}" destId="{5EBD1B9C-3422-4FFF-81CE-E1C52F78FF61}" srcOrd="0" destOrd="0" presId="urn:microsoft.com/office/officeart/2009/layout/CircleArrowProcess"/>
    <dgm:cxn modelId="{65AA7167-FF08-49E0-84E3-B57AA819157C}" type="presParOf" srcId="{7ACB541C-8D18-4618-9C64-EF86809CCCA6}" destId="{7FDBD890-3370-44D5-B62D-0E950CC6EB7D}" srcOrd="1" destOrd="0" presId="urn:microsoft.com/office/officeart/2009/layout/CircleArrowProcess"/>
    <dgm:cxn modelId="{43DA73F7-688C-418A-8C38-885C192D0C48}" type="presParOf" srcId="{7ACB541C-8D18-4618-9C64-EF86809CCCA6}" destId="{3A755395-4329-4249-96E6-0AFA7C2934FD}" srcOrd="2" destOrd="0" presId="urn:microsoft.com/office/officeart/2009/layout/CircleArrowProcess"/>
    <dgm:cxn modelId="{A71912AA-69D8-4C79-91E7-EBF60ACF2313}" type="presParOf" srcId="{3A755395-4329-4249-96E6-0AFA7C2934FD}" destId="{B7EA6828-228F-41F7-A07D-65677BBD5838}" srcOrd="0" destOrd="0" presId="urn:microsoft.com/office/officeart/2009/layout/CircleArrowProcess"/>
    <dgm:cxn modelId="{FCB3173C-43AE-4818-A817-CCA59365A1E7}" type="presParOf" srcId="{7ACB541C-8D18-4618-9C64-EF86809CCCA6}" destId="{38307F0F-B361-4AA8-BA21-67F02B901C59}" srcOrd="3" destOrd="0" presId="urn:microsoft.com/office/officeart/2009/layout/CircleArrowProcess"/>
    <dgm:cxn modelId="{088EC101-E490-4385-A1A9-8C5F7D15BA3F}" type="presParOf" srcId="{7ACB541C-8D18-4618-9C64-EF86809CCCA6}" destId="{28562680-FE36-4BE5-B91D-D23937189145}" srcOrd="4" destOrd="0" presId="urn:microsoft.com/office/officeart/2009/layout/CircleArrowProcess"/>
    <dgm:cxn modelId="{87D9AC2C-7F29-431C-9A93-CFAD5871DCC0}" type="presParOf" srcId="{28562680-FE36-4BE5-B91D-D23937189145}" destId="{81AE5364-7CC6-4881-A9C9-37F0BCE79B9C}" srcOrd="0" destOrd="0" presId="urn:microsoft.com/office/officeart/2009/layout/CircleArrowProcess"/>
    <dgm:cxn modelId="{A89E0FB8-C3AC-4DE5-8D7C-700B0D38E0F6}" type="presParOf" srcId="{7ACB541C-8D18-4618-9C64-EF86809CCCA6}" destId="{0E8A1826-0A28-4866-805D-9BBCD0217278}" srcOrd="5" destOrd="0" presId="urn:microsoft.com/office/officeart/2009/layout/CircleArrowProcess"/>
    <dgm:cxn modelId="{9B08A1DC-18F8-4731-B406-3253A2D7503A}" type="presParOf" srcId="{7ACB541C-8D18-4618-9C64-EF86809CCCA6}" destId="{7731C0E5-A998-446C-8370-C9CF2F9B88C5}" srcOrd="6" destOrd="0" presId="urn:microsoft.com/office/officeart/2009/layout/CircleArrowProcess"/>
    <dgm:cxn modelId="{A378184A-E0C7-4797-A07F-18FB97C378CE}" type="presParOf" srcId="{7731C0E5-A998-446C-8370-C9CF2F9B88C5}" destId="{61CA2B52-ED73-435D-95C1-893ABA0B2211}" srcOrd="0" destOrd="0" presId="urn:microsoft.com/office/officeart/2009/layout/CircleArrowProcess"/>
    <dgm:cxn modelId="{B91F0048-1828-4283-BC83-C2A60B93F72E}" type="presParOf" srcId="{7ACB541C-8D18-4618-9C64-EF86809CCCA6}" destId="{725F8164-3619-4735-8E40-A4243D2FA468}" srcOrd="7" destOrd="0" presId="urn:microsoft.com/office/officeart/2009/layout/CircleArrowProcess"/>
    <dgm:cxn modelId="{2DBAB854-DD55-4B45-B660-5BC1CC8E1D45}" type="presParOf" srcId="{7ACB541C-8D18-4618-9C64-EF86809CCCA6}" destId="{56646390-69BF-4771-8622-3C15CDEABF58}" srcOrd="8" destOrd="0" presId="urn:microsoft.com/office/officeart/2009/layout/CircleArrowProcess"/>
    <dgm:cxn modelId="{35FFE220-F3F9-4236-96A2-82B1895E8AEA}" type="presParOf" srcId="{56646390-69BF-4771-8622-3C15CDEABF58}" destId="{E5FC0051-B766-4AEF-B357-7784FC92CB45}" srcOrd="0" destOrd="0" presId="urn:microsoft.com/office/officeart/2009/layout/CircleArrowProcess"/>
    <dgm:cxn modelId="{C53A5C66-448D-4421-B99F-80FB4730126E}" type="presParOf" srcId="{7ACB541C-8D18-4618-9C64-EF86809CCCA6}" destId="{6CBB25E9-5645-4670-B956-F3D1DE3740F5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BD1B9C-3422-4FFF-81CE-E1C52F78FF61}">
      <dsp:nvSpPr>
        <dsp:cNvPr id="0" name=""/>
        <dsp:cNvSpPr/>
      </dsp:nvSpPr>
      <dsp:spPr>
        <a:xfrm>
          <a:off x="2314953" y="0"/>
          <a:ext cx="1622314" cy="1622395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BD890-3370-44D5-B62D-0E950CC6EB7D}">
      <dsp:nvSpPr>
        <dsp:cNvPr id="0" name=""/>
        <dsp:cNvSpPr/>
      </dsp:nvSpPr>
      <dsp:spPr>
        <a:xfrm>
          <a:off x="2673134" y="587581"/>
          <a:ext cx="905343" cy="45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Proxy</a:t>
          </a:r>
          <a:endParaRPr lang="en-US" sz="1500" kern="1200" dirty="0"/>
        </a:p>
      </dsp:txBody>
      <dsp:txXfrm>
        <a:off x="2673134" y="587581"/>
        <a:ext cx="905343" cy="452469"/>
      </dsp:txXfrm>
    </dsp:sp>
    <dsp:sp modelId="{B7EA6828-228F-41F7-A07D-65677BBD5838}">
      <dsp:nvSpPr>
        <dsp:cNvPr id="0" name=""/>
        <dsp:cNvSpPr/>
      </dsp:nvSpPr>
      <dsp:spPr>
        <a:xfrm>
          <a:off x="1864260" y="932170"/>
          <a:ext cx="1622314" cy="162239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2">
            <a:shade val="80000"/>
            <a:hueOff val="0"/>
            <a:satOff val="-2770"/>
            <a:lumOff val="71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307F0F-B361-4AA8-BA21-67F02B901C59}">
      <dsp:nvSpPr>
        <dsp:cNvPr id="0" name=""/>
        <dsp:cNvSpPr/>
      </dsp:nvSpPr>
      <dsp:spPr>
        <a:xfrm>
          <a:off x="2220615" y="1521846"/>
          <a:ext cx="905343" cy="45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Broker</a:t>
          </a:r>
          <a:endParaRPr lang="en-US" sz="1500" kern="1200" dirty="0"/>
        </a:p>
      </dsp:txBody>
      <dsp:txXfrm>
        <a:off x="2220615" y="1521846"/>
        <a:ext cx="905343" cy="452469"/>
      </dsp:txXfrm>
    </dsp:sp>
    <dsp:sp modelId="{81AE5364-7CC6-4881-A9C9-37F0BCE79B9C}">
      <dsp:nvSpPr>
        <dsp:cNvPr id="0" name=""/>
        <dsp:cNvSpPr/>
      </dsp:nvSpPr>
      <dsp:spPr>
        <a:xfrm>
          <a:off x="2314953" y="1868530"/>
          <a:ext cx="1622314" cy="1622395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2">
            <a:shade val="80000"/>
            <a:hueOff val="0"/>
            <a:satOff val="-5541"/>
            <a:lumOff val="142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A1826-0A28-4866-805D-9BBCD0217278}">
      <dsp:nvSpPr>
        <dsp:cNvPr id="0" name=""/>
        <dsp:cNvSpPr/>
      </dsp:nvSpPr>
      <dsp:spPr>
        <a:xfrm>
          <a:off x="2673134" y="2455588"/>
          <a:ext cx="905343" cy="45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Observer</a:t>
          </a:r>
          <a:endParaRPr lang="en-US" sz="1500" kern="1200" dirty="0"/>
        </a:p>
      </dsp:txBody>
      <dsp:txXfrm>
        <a:off x="2673134" y="2455588"/>
        <a:ext cx="905343" cy="452469"/>
      </dsp:txXfrm>
    </dsp:sp>
    <dsp:sp modelId="{61CA2B52-ED73-435D-95C1-893ABA0B2211}">
      <dsp:nvSpPr>
        <dsp:cNvPr id="0" name=""/>
        <dsp:cNvSpPr/>
      </dsp:nvSpPr>
      <dsp:spPr>
        <a:xfrm>
          <a:off x="1864260" y="2802272"/>
          <a:ext cx="1622314" cy="1622395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2">
            <a:shade val="80000"/>
            <a:hueOff val="0"/>
            <a:satOff val="-8311"/>
            <a:lumOff val="213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F8164-3619-4735-8E40-A4243D2FA468}">
      <dsp:nvSpPr>
        <dsp:cNvPr id="0" name=""/>
        <dsp:cNvSpPr/>
      </dsp:nvSpPr>
      <dsp:spPr>
        <a:xfrm>
          <a:off x="2220615" y="3389853"/>
          <a:ext cx="905343" cy="45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Command Processor</a:t>
          </a:r>
          <a:endParaRPr lang="en-US" sz="1500" kern="1200" dirty="0"/>
        </a:p>
      </dsp:txBody>
      <dsp:txXfrm>
        <a:off x="2220615" y="3389853"/>
        <a:ext cx="905343" cy="452469"/>
      </dsp:txXfrm>
    </dsp:sp>
    <dsp:sp modelId="{E5FC0051-B766-4AEF-B357-7784FC92CB45}">
      <dsp:nvSpPr>
        <dsp:cNvPr id="0" name=""/>
        <dsp:cNvSpPr/>
      </dsp:nvSpPr>
      <dsp:spPr>
        <a:xfrm>
          <a:off x="2430289" y="3842323"/>
          <a:ext cx="1393771" cy="1394589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2">
            <a:shade val="80000"/>
            <a:hueOff val="0"/>
            <a:satOff val="-11081"/>
            <a:lumOff val="284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B25E9-5645-4670-B956-F3D1DE3740F5}">
      <dsp:nvSpPr>
        <dsp:cNvPr id="0" name=""/>
        <dsp:cNvSpPr/>
      </dsp:nvSpPr>
      <dsp:spPr>
        <a:xfrm>
          <a:off x="2673134" y="4324119"/>
          <a:ext cx="905343" cy="452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…</a:t>
          </a:r>
          <a:endParaRPr lang="en-US" sz="1500" kern="1200" dirty="0"/>
        </a:p>
      </dsp:txBody>
      <dsp:txXfrm>
        <a:off x="2673134" y="4324119"/>
        <a:ext cx="905343" cy="4524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169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832" y="0"/>
            <a:ext cx="2971169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902"/>
            <a:ext cx="2971169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832" y="8831902"/>
            <a:ext cx="2971169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D0C191F0-7265-4FC6-B8D3-F88E44CD5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7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169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832" y="0"/>
            <a:ext cx="2971169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algn="r"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085" y="4415148"/>
            <a:ext cx="5029831" cy="418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902"/>
            <a:ext cx="2971169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832" y="8831902"/>
            <a:ext cx="2971169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algn="r"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ACA8CBC4-257C-4E7D-B9E1-4DC597EC1C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499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7313AE-8803-49F4-9A36-9E59F41967E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7313AE-8803-49F4-9A36-9E59F41967E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7313AE-8803-49F4-9A36-9E59F41967E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7313AE-8803-49F4-9A36-9E59F41967E7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20426E-E853-4525-9CE5-BEB153C6044F}" type="slidenum">
              <a:rPr lang="en-US"/>
              <a:pPr/>
              <a:t>14</a:t>
            </a:fld>
            <a:endParaRPr lang="en-US"/>
          </a:p>
        </p:txBody>
      </p:sp>
      <p:sp>
        <p:nvSpPr>
          <p:cNvPr id="164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5857" indent="-225857"/>
            <a:endParaRPr lang="en-US" sz="8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20426E-E853-4525-9CE5-BEB153C6044F}" type="slidenum">
              <a:rPr lang="en-US"/>
              <a:pPr/>
              <a:t>15</a:t>
            </a:fld>
            <a:endParaRPr lang="en-US"/>
          </a:p>
        </p:txBody>
      </p:sp>
      <p:sp>
        <p:nvSpPr>
          <p:cNvPr id="164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5857" indent="-225857"/>
            <a:endParaRPr lang="en-US" sz="8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20426E-E853-4525-9CE5-BEB153C6044F}" type="slidenum">
              <a:rPr lang="en-US"/>
              <a:pPr/>
              <a:t>16</a:t>
            </a:fld>
            <a:endParaRPr lang="en-US"/>
          </a:p>
        </p:txBody>
      </p:sp>
      <p:sp>
        <p:nvSpPr>
          <p:cNvPr id="164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5857" indent="-225857"/>
            <a:r>
              <a:rPr lang="en-US" sz="800" dirty="0" smtClean="0"/>
              <a:t>http://www.flickr.com/photos/24809504@N07/2517411063/</a:t>
            </a:r>
            <a:endParaRPr lang="en-US" sz="800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20426E-E853-4525-9CE5-BEB153C6044F}" type="slidenum">
              <a:rPr lang="en-US"/>
              <a:pPr/>
              <a:t>17</a:t>
            </a:fld>
            <a:endParaRPr lang="en-US"/>
          </a:p>
        </p:txBody>
      </p:sp>
      <p:sp>
        <p:nvSpPr>
          <p:cNvPr id="1649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9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5857" indent="-225857"/>
            <a:endParaRPr lang="en-US" sz="800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4611DA-1B7E-4E9D-B721-41E6676798F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Find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Url</a:t>
            </a:r>
            <a:r>
              <a:rPr lang="en-US" baseline="0" dirty="0" smtClean="0"/>
              <a:t> for “history of patterns”.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5D5D36-254D-486B-B9F3-75C056550A4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5D5D36-254D-486B-B9F3-75C056550A4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3A0EF8-F778-4170-ADD5-DB85F6E72A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3A0EF8-F778-4170-ADD5-DB85F6E72A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3A0EF8-F778-4170-ADD5-DB85F6E72A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3A0EF8-F778-4170-ADD5-DB85F6E72A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3A0EF8-F778-4170-ADD5-DB85F6E72A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CA91D-9B20-4C8F-BD59-CE786715647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CA91D-9B20-4C8F-BD59-CE786715647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4611DA-1B7E-4E9D-B721-41E6676798F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Find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Url</a:t>
            </a:r>
            <a:r>
              <a:rPr lang="en-US" baseline="0" dirty="0" smtClean="0"/>
              <a:t> for “history of patterns”.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CA91D-9B20-4C8F-BD59-CE786715647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CA91D-9B20-4C8F-BD59-CE786715647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CA91D-9B20-4C8F-BD59-CE786715647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CA91D-9B20-4C8F-BD59-CE786715647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4611DA-1B7E-4E9D-B721-41E6676798F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Find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Url</a:t>
            </a:r>
            <a:r>
              <a:rPr lang="en-US" baseline="0" dirty="0" smtClean="0"/>
              <a:t> for “history of patterns”.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5D5D36-254D-486B-B9F3-75C056550A4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5D5D36-254D-486B-B9F3-75C056550A4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3A0EF8-F778-4170-ADD5-DB85F6E72A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3A0EF8-F778-4170-ADD5-DB85F6E72A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3A0EF8-F778-4170-ADD5-DB85F6E72A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4611DA-1B7E-4E9D-B721-41E6676798F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Find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Url</a:t>
            </a:r>
            <a:r>
              <a:rPr lang="en-US" baseline="0" dirty="0" smtClean="0"/>
              <a:t> for “history of patterns”.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3A0EF8-F778-4170-ADD5-DB85F6E72A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CA91D-9B20-4C8F-BD59-CE786715647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F78B7D-E95E-47EE-82E9-247B4CA126A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Doug, fix this!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F78B7D-E95E-47EE-82E9-247B4CA126A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Doug, fix this!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0D51F2-8335-4667-9DD8-25E3A0C8A00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Nimbuzz</a:t>
            </a: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On Android - Free MMS,</a:t>
            </a:r>
            <a:r>
              <a:rPr kumimoji="1" lang="en-US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http://www.flickr.com/photos/9078261@N07/4095879656/</a:t>
            </a:r>
            <a:endParaRPr kumimoji="1" lang="en-US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0D51F2-8335-4667-9DD8-25E3A0C8A00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Nimbuzz</a:t>
            </a: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On Android - Free MMS,</a:t>
            </a:r>
            <a:r>
              <a:rPr kumimoji="1" lang="en-US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http://www.flickr.com/photos/9078261@N07/4095879656/</a:t>
            </a:r>
            <a:endParaRPr kumimoji="1" lang="en-US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0D51F2-8335-4667-9DD8-25E3A0C8A00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4611DA-1B7E-4E9D-B721-41E6676798F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Find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Url</a:t>
            </a:r>
            <a:r>
              <a:rPr lang="en-US" baseline="0" dirty="0" smtClean="0"/>
              <a:t> for “history of patterns”.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0D51F2-8335-4667-9DD8-25E3A0C8A00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0D51F2-8335-4667-9DD8-25E3A0C8A00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0D51F2-8335-4667-9DD8-25E3A0C8A00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0D51F2-8335-4667-9DD8-25E3A0C8A00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0D51F2-8335-4667-9DD8-25E3A0C8A00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AD3338-CFC9-47F5-95D3-CA4E9D4DBE7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3A0EF8-F778-4170-ADD5-DB85F6E72A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3A0EF8-F778-4170-ADD5-DB85F6E72A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3A0EF8-F778-4170-ADD5-DB85F6E72A81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F904DC-0DE3-4CC7-BDC5-BBF3D2C72E5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6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4611DA-1B7E-4E9D-B721-41E6676798F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Find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Url</a:t>
            </a:r>
            <a:r>
              <a:rPr lang="en-US" baseline="0" dirty="0" smtClean="0"/>
              <a:t> for “history of patterns”.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CA91D-9B20-4C8F-BD59-CE786715647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CA91D-9B20-4C8F-BD59-CE786715647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CA91D-9B20-4C8F-BD59-CE786715647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6E621-08F1-4DEC-8185-AB357B667342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0D51F2-8335-4667-9DD8-25E3A0C8A00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Nimbuzz</a:t>
            </a: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On Android - Free MMS,</a:t>
            </a:r>
            <a:r>
              <a:rPr kumimoji="1" lang="en-US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http://www.flickr.com/photos/9078261@N07/4095879656/</a:t>
            </a:r>
            <a:endParaRPr kumimoji="1" lang="en-US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0D51F2-8335-4667-9DD8-25E3A0C8A00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Nimbuzz</a:t>
            </a: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On Android - Free MMS,</a:t>
            </a:r>
            <a:r>
              <a:rPr kumimoji="1" lang="en-US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http://www.flickr.com/photos/9078261@N07/4095879656/</a:t>
            </a:r>
            <a:endParaRPr kumimoji="1" lang="en-US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0D51F2-8335-4667-9DD8-25E3A0C8A00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0D51F2-8335-4667-9DD8-25E3A0C8A00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4611DA-1B7E-4E9D-B721-41E6676798F5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Find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Url</a:t>
            </a:r>
            <a:r>
              <a:rPr lang="en-US" baseline="0" dirty="0" smtClean="0"/>
              <a:t> for “history of patterns”.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0D51F2-8335-4667-9DD8-25E3A0C8A00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0D51F2-8335-4667-9DD8-25E3A0C8A00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5D5D36-254D-486B-B9F3-75C056550A4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5D5D36-254D-486B-B9F3-75C056550A4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7A008F-8E9C-40E2-BB37-FDE8891D34F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C3CA91D-9B20-4C8F-BD59-CE7867156473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F78B7D-E95E-47EE-82E9-247B4CA126A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F78B7D-E95E-47EE-82E9-247B4CA126A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F78B7D-E95E-47EE-82E9-247B4CA126A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F78B7D-E95E-47EE-82E9-247B4CA126A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>
              <a:latin typeface="Times New Roman" pitchFamily="18" charset="0"/>
              <a:ea typeface="宋体" pitchFamily="1" charset="-122"/>
              <a:cs typeface="+mn-cs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125" y="-38100"/>
            <a:ext cx="79248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69950" y="1524000"/>
            <a:ext cx="7400925" cy="198278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694488"/>
            <a:ext cx="260350" cy="12223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C4031CCD-17FC-4A1C-BF42-7694803472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1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4/7/2013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4/7/2013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4/7/2013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4/7/2013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4/7/2013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4/7/2013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4/7/2013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4/7/2013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4/7/2013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4/7/2013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4/7/2013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400" y="57150"/>
            <a:ext cx="54102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>
              <a:defRPr/>
            </a:pPr>
            <a:r>
              <a:rPr lang="en-US" altLang="zh-CN" dirty="0" smtClean="0">
                <a:solidFill>
                  <a:schemeClr val="accent2"/>
                </a:solidFill>
              </a:rPr>
              <a:t>Some GoF</a:t>
            </a:r>
            <a:r>
              <a:rPr lang="en-US" altLang="zh-CN" baseline="0" dirty="0" smtClean="0">
                <a:solidFill>
                  <a:schemeClr val="accent2"/>
                </a:solidFill>
              </a:rPr>
              <a:t> &amp; POSA1 </a:t>
            </a:r>
            <a:r>
              <a:rPr lang="en-US" altLang="zh-CN" dirty="0" smtClean="0">
                <a:solidFill>
                  <a:schemeClr val="accent2"/>
                </a:solidFill>
              </a:rPr>
              <a:t>Pattern</a:t>
            </a:r>
            <a:r>
              <a:rPr lang="en-US" altLang="zh-CN" baseline="0" dirty="0" smtClean="0">
                <a:solidFill>
                  <a:schemeClr val="accent2"/>
                </a:solidFill>
              </a:rPr>
              <a:t> Examples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/>
                </a:solidFill>
                <a:ea typeface="宋体" pitchFamily="1" charset="-122"/>
                <a:cs typeface="+mn-cs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B94337BD-2C91-44FC-B100-2A7003AD1CD6}" type="slidenum">
              <a:rPr lang="en-US" altLang="zh-CN" b="1">
                <a:ea typeface="宋体" pitchFamily="1" charset="-122"/>
                <a:cs typeface="+mn-cs"/>
              </a:rPr>
              <a:pPr>
                <a:defRPr/>
              </a:pPr>
              <a:t>‹#›</a:t>
            </a:fld>
            <a:endParaRPr lang="en-US" altLang="zh-CN" b="1" dirty="0">
              <a:ea typeface="宋体" pitchFamily="1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  <p:sldLayoutId id="2147483830" r:id="rId2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4/7/2013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esign_Pattern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POS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re.vanderbilt.edu/~schmidt/cs282" TargetMode="Externa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re.vanderbilt.edu/~schmidt/cs282" TargetMode="Externa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cs282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re.vanderbilt.edu/~schmidt/cs282" TargetMode="Externa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re.vanderbilt.edu/~schmidt/cs282" TargetMode="Externa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2.com/cgi/wiki?HistoryOfPatter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Proxy_pattern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Proxy_pattern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2.com/cgi/wiki?HistoryOfPatter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cs282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2.com/cgi/wiki?HistoryOfPatter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re.vanderbilt.edu/~schmidt/comm-foreword.html" TargetMode="External"/><Relationship Id="rId4" Type="http://schemas.openxmlformats.org/officeDocument/2006/relationships/image" Target="../media/image22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2.com/cgi/wiki?HistoryOfPatterns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rcher-schwanninger.de/michael/publications/BrokerRevisited.pdf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t.edu/TAO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29.jpeg"/><Relationship Id="rId4" Type="http://schemas.openxmlformats.org/officeDocument/2006/relationships/hyperlink" Target="http://www.jacorb.org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elter.de/publications/books-rem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6.jpeg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cs282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://developer.android.com/training/articles/perf-anr.html" TargetMode="External"/><Relationship Id="rId4" Type="http://schemas.openxmlformats.org/officeDocument/2006/relationships/image" Target="../media/image2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2.com/cgi/wiki?HistoryOfPattern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://www.amazon.com/exec/obidos/tg/detail/-/0201607344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veloper.android.com/reference/android/app/IntentService.html" TargetMode="External"/><Relationship Id="rId4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veloper.android.com/reference/android/app/IntentService.html" TargetMode="External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veloper.android.com/reference/android/app/IntentService.html" TargetMode="External"/><Relationship Id="rId4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veloper.android.com/reference/android/app/IntentService.html" TargetMode="External"/><Relationship Id="rId4" Type="http://schemas.openxmlformats.org/officeDocument/2006/relationships/image" Target="../media/image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eveloper.android.com/reference/android/app/IntentService.html" TargetMode="External"/><Relationship Id="rId4" Type="http://schemas.openxmlformats.org/officeDocument/2006/relationships/image" Target="../media/image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ki.hsr.ch/APF/files/CommandProcessor.pdf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2.com/cgi/wiki?HistoryOfPatterns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openxmlformats.org/officeDocument/2006/relationships/image" Target="../media/image10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cs282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2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2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2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2.com/cgi/wiki?HistoryOfPatterns" TargetMode="External"/><Relationship Id="rId4" Type="http://schemas.openxmlformats.org/officeDocument/2006/relationships/image" Target="../media/image10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2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2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Observer_pattern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7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2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14.jpe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hyperlink" Target="http://www.dre.vanderbilt.edu/~schmidt/PDF/ieee-patterns.pdf" TargetMode="External"/><Relationship Id="rId7" Type="http://schemas.openxmlformats.org/officeDocument/2006/relationships/image" Target="../media/image45.png"/><Relationship Id="rId12" Type="http://schemas.openxmlformats.org/officeDocument/2006/relationships/image" Target="../media/image50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11" Type="http://schemas.openxmlformats.org/officeDocument/2006/relationships/image" Target="../media/image49.png"/><Relationship Id="rId5" Type="http://schemas.openxmlformats.org/officeDocument/2006/relationships/image" Target="../media/image14.jpeg"/><Relationship Id="rId15" Type="http://schemas.openxmlformats.org/officeDocument/2006/relationships/image" Target="../media/image52.jpe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00075" y="421270"/>
            <a:ext cx="82677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GoF &amp; POSA1 Pattern Examples: Part 1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1"/>
            <a:ext cx="1651874" cy="2028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992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Design Space for GoF Patterns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49051" y="1140249"/>
            <a:ext cx="18473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3" name="Line Callout 1 2"/>
          <p:cNvSpPr/>
          <p:nvPr/>
        </p:nvSpPr>
        <p:spPr bwMode="auto">
          <a:xfrm>
            <a:off x="53169" y="955975"/>
            <a:ext cx="2305508" cy="923330"/>
          </a:xfrm>
          <a:prstGeom prst="borderCallout1">
            <a:avLst>
              <a:gd name="adj1" fmla="val 101792"/>
              <a:gd name="adj2" fmla="val 58972"/>
              <a:gd name="adj3" fmla="val 169916"/>
              <a:gd name="adj4" fmla="val 12531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/>
              <a:t>Abstract the </a:t>
            </a:r>
            <a:r>
              <a:rPr lang="en-US" i="1" dirty="0" smtClean="0"/>
              <a:t>process of instantiating objects</a:t>
            </a:r>
            <a:endParaRPr lang="en-US" dirty="0"/>
          </a:p>
        </p:txBody>
      </p:sp>
      <p:sp>
        <p:nvSpPr>
          <p:cNvPr id="19" name="Line Callout 1 18"/>
          <p:cNvSpPr/>
          <p:nvPr/>
        </p:nvSpPr>
        <p:spPr bwMode="auto">
          <a:xfrm>
            <a:off x="3128210" y="955975"/>
            <a:ext cx="3041583" cy="923330"/>
          </a:xfrm>
          <a:prstGeom prst="borderCallout1">
            <a:avLst>
              <a:gd name="adj1" fmla="val 101146"/>
              <a:gd name="adj2" fmla="val 52901"/>
              <a:gd name="adj3" fmla="val 159455"/>
              <a:gd name="adj4" fmla="val 57924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/>
              <a:t>Describe how classes &amp; objects can be combined to form larger structures</a:t>
            </a:r>
            <a:endParaRPr lang="en-US" dirty="0"/>
          </a:p>
        </p:txBody>
      </p:sp>
      <p:sp>
        <p:nvSpPr>
          <p:cNvPr id="23" name="Line Callout 1 22"/>
          <p:cNvSpPr/>
          <p:nvPr/>
        </p:nvSpPr>
        <p:spPr bwMode="auto">
          <a:xfrm>
            <a:off x="7064762" y="955975"/>
            <a:ext cx="2025362" cy="923330"/>
          </a:xfrm>
          <a:prstGeom prst="borderCallout1">
            <a:avLst>
              <a:gd name="adj1" fmla="val 101648"/>
              <a:gd name="adj2" fmla="val 76162"/>
              <a:gd name="adj3" fmla="val 168278"/>
              <a:gd name="adj4" fmla="val 1962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/>
              <a:t>Concerned with communication between objects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21772" y="6389917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4645" y="6440694"/>
            <a:ext cx="834684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en.wikipedia.org/wiki/</a:t>
            </a:r>
            <a:r>
              <a:rPr lang="en-US" sz="2000" dirty="0" err="1" smtClean="0">
                <a:hlinkClick r:id="rId3"/>
              </a:rPr>
              <a:t>Design_Patterns</a:t>
            </a:r>
            <a:r>
              <a:rPr lang="en-US" sz="2000" dirty="0" smtClean="0"/>
              <a:t> for more about the GoF book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2787046" y="1938580"/>
            <a:ext cx="443416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Purpose</a:t>
            </a:r>
            <a:r>
              <a:rPr lang="en-US" dirty="0"/>
              <a:t>: Reflects </a:t>
            </a:r>
            <a:r>
              <a:rPr lang="en-US" dirty="0" smtClean="0"/>
              <a:t>What the Pattern Does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7251"/>
              </p:ext>
            </p:extLst>
          </p:nvPr>
        </p:nvGraphicFramePr>
        <p:xfrm>
          <a:off x="1036641" y="2317044"/>
          <a:ext cx="7558720" cy="39319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201643"/>
                <a:gridCol w="1860609"/>
                <a:gridCol w="1551136"/>
                <a:gridCol w="2945332"/>
              </a:tblGrid>
              <a:tr h="0">
                <a:tc>
                  <a:txBody>
                    <a:bodyPr/>
                    <a:lstStyle/>
                    <a:p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Creational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Structural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Behavioral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Arial" pitchFamily="34" charset="0"/>
                          <a:cs typeface="Arial" pitchFamily="34" charset="0"/>
                        </a:rPr>
                        <a:t>Class</a:t>
                      </a:r>
                      <a:endParaRPr lang="en-US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Factory Method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Adapter (class)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Interpreter</a:t>
                      </a:r>
                    </a:p>
                    <a:p>
                      <a:pPr marL="228600" indent="-228600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Template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Method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Arial" pitchFamily="34" charset="0"/>
                          <a:cs typeface="Arial" pitchFamily="34" charset="0"/>
                        </a:rPr>
                        <a:t>Object</a:t>
                      </a:r>
                      <a:endParaRPr lang="en-US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Abstract Factory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Builder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Prototype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Singleton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Adapter (object)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Bridge</a:t>
                      </a:r>
                      <a:b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Composite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Decorator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Flyweight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Façade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Proxy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Chain of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Responsibility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Command </a:t>
                      </a:r>
                      <a:b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Iterator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Mediator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Memento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Observer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State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Strategy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Visitor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484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 rot="16200000">
            <a:off x="-1445125" y="4173693"/>
            <a:ext cx="376021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100000"/>
              </a:lnSpc>
            </a:pPr>
            <a:r>
              <a:rPr lang="en-US" sz="2000" b="1" dirty="0"/>
              <a:t>Scope</a:t>
            </a:r>
            <a:r>
              <a:rPr lang="en-US" sz="2000" dirty="0"/>
              <a:t>: D</a:t>
            </a:r>
            <a:r>
              <a:rPr lang="en-US" sz="2000" dirty="0" smtClean="0"/>
              <a:t>omain Where </a:t>
            </a:r>
            <a:br>
              <a:rPr lang="en-US" sz="2000" dirty="0" smtClean="0"/>
            </a:br>
            <a:r>
              <a:rPr lang="en-US" sz="2000" dirty="0" smtClean="0"/>
              <a:t>Pattern </a:t>
            </a:r>
            <a:r>
              <a:rPr lang="en-US" sz="2000" dirty="0"/>
              <a:t>A</a:t>
            </a:r>
            <a:r>
              <a:rPr lang="en-US" sz="2000" dirty="0" smtClean="0"/>
              <a:t>pplies</a:t>
            </a:r>
            <a:endParaRPr lang="en-US" sz="2000" dirty="0"/>
          </a:p>
        </p:txBody>
      </p:sp>
      <p:sp>
        <p:nvSpPr>
          <p:cNvPr id="22" name="Rectangle 21"/>
          <p:cNvSpPr/>
          <p:nvPr/>
        </p:nvSpPr>
        <p:spPr>
          <a:xfrm>
            <a:off x="6837764" y="4985894"/>
            <a:ext cx="37382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√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806473" y="5580444"/>
            <a:ext cx="37382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√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933651" y="2280212"/>
            <a:ext cx="1299411" cy="4091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799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3" grpId="0" animBg="1"/>
      <p:bldP spid="22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Design Space for GoF Patterns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49051" y="1140249"/>
            <a:ext cx="18473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30196" y="1120615"/>
            <a:ext cx="8761404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Although GoF patterns don’t focus much on concurrency &amp; networking they are used extensively when implementing concurrent &amp; networked software 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2787046" y="1938580"/>
            <a:ext cx="443416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Purpose</a:t>
            </a:r>
            <a:r>
              <a:rPr lang="en-US" dirty="0"/>
              <a:t>: Reflects </a:t>
            </a:r>
            <a:r>
              <a:rPr lang="en-US" dirty="0" smtClean="0"/>
              <a:t>What the Pattern Does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221271"/>
              </p:ext>
            </p:extLst>
          </p:nvPr>
        </p:nvGraphicFramePr>
        <p:xfrm>
          <a:off x="1036641" y="2317044"/>
          <a:ext cx="7558720" cy="39319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1201643"/>
                <a:gridCol w="1860609"/>
                <a:gridCol w="1551136"/>
                <a:gridCol w="2945332"/>
              </a:tblGrid>
              <a:tr h="0">
                <a:tc>
                  <a:txBody>
                    <a:bodyPr/>
                    <a:lstStyle/>
                    <a:p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Creational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Structural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Behavioral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Arial" pitchFamily="34" charset="0"/>
                          <a:cs typeface="Arial" pitchFamily="34" charset="0"/>
                        </a:rPr>
                        <a:t>Class</a:t>
                      </a:r>
                      <a:endParaRPr lang="en-US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Factory Method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Adapter (class)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Interpreter</a:t>
                      </a:r>
                    </a:p>
                    <a:p>
                      <a:pPr marL="228600" indent="-228600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Template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Method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latin typeface="Arial" pitchFamily="34" charset="0"/>
                          <a:cs typeface="Arial" pitchFamily="34" charset="0"/>
                        </a:rPr>
                        <a:t>Object</a:t>
                      </a:r>
                      <a:endParaRPr lang="en-US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Abstract Factory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Builder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Prototype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Singleton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Adapter (object)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Bridge</a:t>
                      </a:r>
                      <a:b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Composite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Decorator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Flyweight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Façade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Proxy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/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Chain of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Responsibility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Command </a:t>
                      </a:r>
                      <a:b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</a:br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Iterator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Mediator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Memento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Observer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State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Strategy</a:t>
                      </a:r>
                    </a:p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Visitor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 rot="16200000">
            <a:off x="-1445125" y="4173693"/>
            <a:ext cx="3760218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lnSpc>
                <a:spcPct val="100000"/>
              </a:lnSpc>
            </a:pPr>
            <a:r>
              <a:rPr lang="en-US" sz="2000" b="1" dirty="0"/>
              <a:t>Scope</a:t>
            </a:r>
            <a:r>
              <a:rPr lang="en-US" sz="2000" dirty="0"/>
              <a:t>: D</a:t>
            </a:r>
            <a:r>
              <a:rPr lang="en-US" sz="2000" dirty="0" smtClean="0"/>
              <a:t>omain Where </a:t>
            </a:r>
            <a:br>
              <a:rPr lang="en-US" sz="2000" dirty="0" smtClean="0"/>
            </a:br>
            <a:r>
              <a:rPr lang="en-US" sz="2000" dirty="0" smtClean="0"/>
              <a:t>Pattern </a:t>
            </a:r>
            <a:r>
              <a:rPr lang="en-US" sz="2000" dirty="0"/>
              <a:t>A</a:t>
            </a:r>
            <a:r>
              <a:rPr lang="en-US" sz="2000" dirty="0" smtClean="0"/>
              <a:t>pplies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6837764" y="4985894"/>
            <a:ext cx="37382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√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06473" y="5580444"/>
            <a:ext cx="37382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√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933651" y="2280212"/>
            <a:ext cx="1299411" cy="4091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9969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77514" y="6440694"/>
            <a:ext cx="773038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www.dre.vanderbilt.edu/POSA</a:t>
            </a:r>
            <a:r>
              <a:rPr lang="en-US" sz="2000" dirty="0" smtClean="0"/>
              <a:t> for more about the POSA books</a:t>
            </a:r>
            <a:endParaRPr lang="en-US" sz="2000" dirty="0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Design Space for POSA1 Patterns</a:t>
            </a:r>
          </a:p>
        </p:txBody>
      </p:sp>
      <p:sp>
        <p:nvSpPr>
          <p:cNvPr id="13" name="Line Callout 1 12"/>
          <p:cNvSpPr/>
          <p:nvPr/>
        </p:nvSpPr>
        <p:spPr bwMode="auto">
          <a:xfrm>
            <a:off x="876300" y="1197905"/>
            <a:ext cx="3219739" cy="923330"/>
          </a:xfrm>
          <a:prstGeom prst="borderCallout1">
            <a:avLst>
              <a:gd name="adj1" fmla="val 100254"/>
              <a:gd name="adj2" fmla="val 81471"/>
              <a:gd name="adj3" fmla="val 152190"/>
              <a:gd name="adj4" fmla="val 7598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i="1" dirty="0" smtClean="0"/>
              <a:t>Expresses </a:t>
            </a:r>
            <a:r>
              <a:rPr lang="en-US" i="1" dirty="0"/>
              <a:t>a fundamental </a:t>
            </a:r>
            <a:r>
              <a:rPr lang="en-US" i="1" dirty="0" smtClean="0"/>
              <a:t>structural organization </a:t>
            </a:r>
            <a:r>
              <a:rPr lang="en-US" i="1" dirty="0"/>
              <a:t>schema </a:t>
            </a:r>
            <a:r>
              <a:rPr lang="en-US" i="1" dirty="0" smtClean="0"/>
              <a:t>for a </a:t>
            </a:r>
            <a:r>
              <a:rPr lang="en-US" i="1" dirty="0"/>
              <a:t>software system</a:t>
            </a:r>
            <a:endParaRPr lang="en-US" dirty="0"/>
          </a:p>
        </p:txBody>
      </p:sp>
      <p:sp>
        <p:nvSpPr>
          <p:cNvPr id="14" name="Line Callout 1 13"/>
          <p:cNvSpPr/>
          <p:nvPr/>
        </p:nvSpPr>
        <p:spPr bwMode="auto">
          <a:xfrm>
            <a:off x="5067300" y="1197905"/>
            <a:ext cx="3695700" cy="923330"/>
          </a:xfrm>
          <a:prstGeom prst="borderCallout1">
            <a:avLst>
              <a:gd name="adj1" fmla="val 101608"/>
              <a:gd name="adj2" fmla="val 42242"/>
              <a:gd name="adj3" fmla="val 150911"/>
              <a:gd name="adj4" fmla="val 2998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i="1" dirty="0"/>
              <a:t>P</a:t>
            </a:r>
            <a:r>
              <a:rPr lang="en-US" i="1" dirty="0" smtClean="0"/>
              <a:t>rovides </a:t>
            </a:r>
            <a:r>
              <a:rPr lang="en-US" i="1" dirty="0"/>
              <a:t>a scheme for refining components of </a:t>
            </a:r>
            <a:r>
              <a:rPr lang="en-US" i="1" dirty="0" smtClean="0"/>
              <a:t>a software </a:t>
            </a:r>
            <a:r>
              <a:rPr lang="en-US" i="1" dirty="0"/>
              <a:t>system or the relationships between </a:t>
            </a:r>
            <a:r>
              <a:rPr lang="en-US" i="1" dirty="0" smtClean="0"/>
              <a:t>them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825691"/>
              </p:ext>
            </p:extLst>
          </p:nvPr>
        </p:nvGraphicFramePr>
        <p:xfrm>
          <a:off x="1148538" y="2438385"/>
          <a:ext cx="7101610" cy="3566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3885799"/>
                <a:gridCol w="3215811"/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Architecture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Patterns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Design Patterns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Layers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Whole-Part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Pipes &amp; Filters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Master-Slave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Blackboard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Proxy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Broker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Command Processor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Model-View-Controller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View handler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Presentation-Abstraction-Control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Forwarded-Receiver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Microkernel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Client-Dispatcher-Server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Reflection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Publisher-Subscriber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7497629" y="4052552"/>
            <a:ext cx="37382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√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048149" y="4052552"/>
            <a:ext cx="37382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√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00273" y="3677934"/>
            <a:ext cx="37382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√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433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8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358469" y="1335294"/>
            <a:ext cx="4486831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Many POSA1 patterns are relevant for concurrent &amp; networked software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Design Space for POSA1 Patterns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268026"/>
              </p:ext>
            </p:extLst>
          </p:nvPr>
        </p:nvGraphicFramePr>
        <p:xfrm>
          <a:off x="1148538" y="2438385"/>
          <a:ext cx="7101610" cy="35661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3885799"/>
                <a:gridCol w="3215811"/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Architecture</a:t>
                      </a:r>
                      <a:r>
                        <a:rPr lang="en-US" sz="2000" baseline="0" dirty="0" smtClean="0">
                          <a:latin typeface="Arial" pitchFamily="34" charset="0"/>
                          <a:cs typeface="Arial" pitchFamily="34" charset="0"/>
                        </a:rPr>
                        <a:t> Patterns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Design Patterns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Layers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Whole-Part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Pipes &amp; Filters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Master-Slave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Blackboard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Proxy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Broker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Command Processor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Model-View-Controller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View handler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Presentation-Abstraction-Control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Forwarded-Receiver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Microkernel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Client-Dispatcher-Server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Reflection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Arial" pitchFamily="34" charset="0"/>
                          <a:cs typeface="Arial" pitchFamily="34" charset="0"/>
                        </a:rPr>
                        <a:t>Publisher-Subscriber</a:t>
                      </a:r>
                      <a:endParaRPr lang="en-US" sz="20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7518177" y="4052552"/>
            <a:ext cx="37382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√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048149" y="4052552"/>
            <a:ext cx="37382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√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00273" y="3677934"/>
            <a:ext cx="37382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√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13639" y="2878569"/>
            <a:ext cx="37382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√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13626" y="3220201"/>
            <a:ext cx="37382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√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37955" y="5260005"/>
            <a:ext cx="37382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√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416605" y="4848011"/>
            <a:ext cx="37382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√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58390" y="3220201"/>
            <a:ext cx="37382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√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497629" y="5655316"/>
            <a:ext cx="37382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√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91997" y="5252553"/>
            <a:ext cx="373820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√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9223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48" name="Rectangle 8"/>
          <p:cNvSpPr>
            <a:spLocks noChangeArrowheads="1"/>
          </p:cNvSpPr>
          <p:nvPr/>
        </p:nvSpPr>
        <p:spPr bwMode="auto">
          <a:xfrm>
            <a:off x="0" y="1002988"/>
            <a:ext cx="9144000" cy="9233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lvl="1" indent="-228600" eaLnBrk="0" hangingPunct="0">
              <a:spcBef>
                <a:spcPts val="5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The </a:t>
            </a:r>
            <a:r>
              <a:rPr lang="en-US" sz="2000" dirty="0"/>
              <a:t>GoF &amp; POSA1 </a:t>
            </a:r>
            <a:r>
              <a:rPr lang="en-US" sz="2000" dirty="0" smtClean="0"/>
              <a:t>books present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multiple patterns </a:t>
            </a:r>
            <a:r>
              <a:rPr lang="en-US" sz="2000" dirty="0" smtClean="0"/>
              <a:t>in </a:t>
            </a:r>
            <a:r>
              <a:rPr lang="en-US" sz="2000" dirty="0"/>
              <a:t>the form </a:t>
            </a:r>
            <a:br>
              <a:rPr lang="en-US" sz="2000" dirty="0"/>
            </a:br>
            <a:r>
              <a:rPr lang="en-US" sz="2000" dirty="0"/>
              <a:t>of a </a:t>
            </a:r>
            <a:r>
              <a:rPr lang="en-US" sz="2000" i="1" dirty="0"/>
              <a:t>pattern </a:t>
            </a:r>
            <a:r>
              <a:rPr lang="en-US" sz="2000" i="1" dirty="0" smtClean="0"/>
              <a:t>collection</a:t>
            </a:r>
            <a:endParaRPr lang="en-US" sz="2000" i="1" dirty="0"/>
          </a:p>
        </p:txBody>
      </p:sp>
      <p:sp>
        <p:nvSpPr>
          <p:cNvPr id="164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3141"/>
            <a:ext cx="9144000" cy="914400"/>
          </a:xfrm>
        </p:spPr>
        <p:txBody>
          <a:bodyPr/>
          <a:lstStyle/>
          <a:p>
            <a:r>
              <a:rPr lang="en-US" sz="3000" dirty="0" smtClean="0"/>
              <a:t>Summary</a:t>
            </a:r>
            <a:endParaRPr lang="en-US" sz="3000" dirty="0"/>
          </a:p>
        </p:txBody>
      </p:sp>
      <p:pic>
        <p:nvPicPr>
          <p:cNvPr id="14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81916" y="1126894"/>
            <a:ext cx="1800395" cy="224356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2" descr="http://fptlibrary.files.wordpress.com/2011/12/pattern-oriented-software-architecture-a-system-of-patterns-volume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107" y="1625287"/>
            <a:ext cx="1687729" cy="211217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648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48" name="Rectangle 8"/>
          <p:cNvSpPr>
            <a:spLocks noChangeArrowheads="1"/>
          </p:cNvSpPr>
          <p:nvPr/>
        </p:nvSpPr>
        <p:spPr bwMode="auto">
          <a:xfrm>
            <a:off x="0" y="1002988"/>
            <a:ext cx="9144000" cy="181844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lvl="1" indent="-228600" eaLnBrk="0" hangingPunct="0">
              <a:spcBef>
                <a:spcPts val="5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The </a:t>
            </a:r>
            <a:r>
              <a:rPr lang="en-US" sz="2000" dirty="0"/>
              <a:t>GoF &amp; POSA1 </a:t>
            </a:r>
            <a:r>
              <a:rPr lang="en-US" sz="2000" dirty="0" smtClean="0"/>
              <a:t>books present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multiple patterns </a:t>
            </a:r>
            <a:r>
              <a:rPr lang="en-US" sz="2000" dirty="0" smtClean="0"/>
              <a:t>in </a:t>
            </a:r>
            <a:r>
              <a:rPr lang="en-US" sz="2000" dirty="0"/>
              <a:t>the form </a:t>
            </a:r>
            <a:br>
              <a:rPr lang="en-US" sz="2000" dirty="0"/>
            </a:br>
            <a:r>
              <a:rPr lang="en-US" sz="2000" dirty="0"/>
              <a:t>of a </a:t>
            </a:r>
            <a:r>
              <a:rPr lang="en-US" sz="2000" i="1" dirty="0"/>
              <a:t>pattern collection</a:t>
            </a:r>
          </a:p>
          <a:p>
            <a:pPr marL="458788" lvl="1" indent="-228600" eaLnBrk="0" hangingPunct="0">
              <a:spcBef>
                <a:spcPts val="5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Focus is on stand-alone patterns, </a:t>
            </a:r>
            <a:br>
              <a:rPr lang="en-US" sz="2000" dirty="0" smtClean="0"/>
            </a:br>
            <a:r>
              <a:rPr lang="en-US" sz="2000" dirty="0" smtClean="0"/>
              <a:t>rather than on relationships</a:t>
            </a:r>
            <a:br>
              <a:rPr lang="en-US" sz="2000" dirty="0" smtClean="0"/>
            </a:br>
            <a:r>
              <a:rPr lang="en-US" sz="2000" dirty="0" smtClean="0"/>
              <a:t>among groups of patterns</a:t>
            </a:r>
            <a:endParaRPr lang="en-US" sz="2000" dirty="0"/>
          </a:p>
        </p:txBody>
      </p:sp>
      <p:sp>
        <p:nvSpPr>
          <p:cNvPr id="164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3141"/>
            <a:ext cx="9144000" cy="914400"/>
          </a:xfrm>
        </p:spPr>
        <p:txBody>
          <a:bodyPr/>
          <a:lstStyle/>
          <a:p>
            <a:r>
              <a:rPr lang="en-US" sz="3000" dirty="0" smtClean="0"/>
              <a:t>Summary</a:t>
            </a:r>
            <a:endParaRPr lang="en-US" sz="3000" dirty="0"/>
          </a:p>
        </p:txBody>
      </p:sp>
      <p:pic>
        <p:nvPicPr>
          <p:cNvPr id="14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81916" y="1126894"/>
            <a:ext cx="1800395" cy="224356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/>
          <p:cNvCxnSpPr/>
          <p:nvPr/>
        </p:nvCxnSpPr>
        <p:spPr bwMode="auto">
          <a:xfrm flipH="1">
            <a:off x="6704735" y="3441622"/>
            <a:ext cx="600417" cy="591682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 flipH="1">
            <a:off x="2922174" y="2979399"/>
            <a:ext cx="1554950" cy="909313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28" y="3246557"/>
            <a:ext cx="2850059" cy="26227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389" y="3578153"/>
            <a:ext cx="2656346" cy="262668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" name="Picture 2" descr="http://fptlibrary.files.wordpress.com/2011/12/pattern-oriented-software-architecture-a-system-of-patterns-volume-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107" y="1625287"/>
            <a:ext cx="1687729" cy="211217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577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48" name="Rectangle 8"/>
          <p:cNvSpPr>
            <a:spLocks noChangeArrowheads="1"/>
          </p:cNvSpPr>
          <p:nvPr/>
        </p:nvSpPr>
        <p:spPr bwMode="auto">
          <a:xfrm>
            <a:off x="0" y="1002988"/>
            <a:ext cx="9144000" cy="38856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lvl="1" indent="-228600" eaLnBrk="0" hangingPunct="0">
              <a:spcBef>
                <a:spcPts val="5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GoF &amp; POSA1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books present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multiple patterns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form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a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pattern collection</a:t>
            </a:r>
          </a:p>
          <a:p>
            <a:pPr marL="458788" lvl="1" indent="-228600" eaLnBrk="0" hangingPunct="0">
              <a:spcBef>
                <a:spcPts val="5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Focus is on stand-alone patterns,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rather than on relationships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among groups of patterns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spcBef>
                <a:spcPts val="5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Stand-alone patterns provide </a:t>
            </a:r>
            <a:br>
              <a:rPr lang="en-US" sz="2000" dirty="0" smtClean="0"/>
            </a:br>
            <a:r>
              <a:rPr lang="en-US" sz="2000" dirty="0" smtClean="0"/>
              <a:t>“point solutions” </a:t>
            </a:r>
            <a:r>
              <a:rPr lang="en-US" sz="2000" dirty="0"/>
              <a:t>to relatively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bounded problems </a:t>
            </a:r>
            <a:r>
              <a:rPr lang="en-US" sz="2000" dirty="0"/>
              <a:t>that arise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within specific </a:t>
            </a:r>
            <a:r>
              <a:rPr lang="en-US" sz="2000" dirty="0"/>
              <a:t>contexts</a:t>
            </a:r>
          </a:p>
          <a:p>
            <a:pPr marL="461963" lvl="2" indent="-225425" eaLnBrk="0" hangingPunct="0">
              <a:spcBef>
                <a:spcPts val="5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They play </a:t>
            </a:r>
            <a:r>
              <a:rPr lang="en-US" sz="2000" dirty="0"/>
              <a:t>a role similar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to vocabulary words </a:t>
            </a:r>
            <a:br>
              <a:rPr lang="en-US" sz="2000" dirty="0" smtClean="0"/>
            </a:br>
            <a:r>
              <a:rPr lang="en-US" sz="2000" dirty="0" smtClean="0"/>
              <a:t>in a human language</a:t>
            </a:r>
            <a:endParaRPr lang="en-US" sz="2000" u="none" dirty="0"/>
          </a:p>
        </p:txBody>
      </p:sp>
      <p:sp>
        <p:nvSpPr>
          <p:cNvPr id="164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3141"/>
            <a:ext cx="9144000" cy="914400"/>
          </a:xfrm>
        </p:spPr>
        <p:txBody>
          <a:bodyPr/>
          <a:lstStyle/>
          <a:p>
            <a:r>
              <a:rPr lang="en-US" sz="3000" dirty="0" smtClean="0"/>
              <a:t>Summary</a:t>
            </a:r>
            <a:endParaRPr lang="en-US" sz="3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87541"/>
            <a:ext cx="4187161" cy="3200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04414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1462" y="1081597"/>
            <a:ext cx="5242199" cy="49005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1648648" name="Rectangle 8"/>
          <p:cNvSpPr>
            <a:spLocks noChangeArrowheads="1"/>
          </p:cNvSpPr>
          <p:nvPr/>
        </p:nvSpPr>
        <p:spPr bwMode="auto">
          <a:xfrm>
            <a:off x="0" y="1002988"/>
            <a:ext cx="9144000" cy="51219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228600" lvl="1" indent="-228600" eaLnBrk="0" hangingPunct="0">
              <a:spcBef>
                <a:spcPts val="5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GoF &amp; POSA1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books present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multiple patterns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form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a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pattern collection</a:t>
            </a:r>
          </a:p>
          <a:p>
            <a:pPr marL="458788" lvl="1" indent="-228600" eaLnBrk="0" hangingPunct="0">
              <a:spcBef>
                <a:spcPts val="5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Focus is on stand-alone patterns,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rather than on relationships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among groups of patterns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spcBef>
                <a:spcPts val="5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Stand-alone patterns provide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“point solutions” to relatively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bounded problems that arise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within specific contexts</a:t>
            </a:r>
          </a:p>
          <a:p>
            <a:pPr marL="461963" lvl="2" indent="-225425" eaLnBrk="0" hangingPunct="0">
              <a:spcBef>
                <a:spcPts val="5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play 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role similar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to vocabulary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words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 a human language</a:t>
            </a:r>
          </a:p>
          <a:p>
            <a:pPr marL="228600" lvl="1" indent="-228600" eaLnBrk="0" hangingPunct="0">
              <a:spcBef>
                <a:spcPts val="5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Any </a:t>
            </a:r>
            <a:r>
              <a:rPr lang="en-US" sz="2000" dirty="0"/>
              <a:t>significant software design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includes </a:t>
            </a:r>
            <a:r>
              <a:rPr lang="en-US" sz="2000" dirty="0"/>
              <a:t>many </a:t>
            </a:r>
            <a:r>
              <a:rPr lang="en-US" sz="2000" dirty="0" smtClean="0"/>
              <a:t>patterns</a:t>
            </a:r>
          </a:p>
          <a:p>
            <a:pPr marL="460375" lvl="2" indent="-228600" eaLnBrk="0" hangingPunct="0">
              <a:spcBef>
                <a:spcPts val="5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In practice, therefore, a </a:t>
            </a:r>
            <a:br>
              <a:rPr lang="en-US" sz="2000" dirty="0" smtClean="0"/>
            </a:br>
            <a:r>
              <a:rPr lang="en-US" sz="2000" dirty="0" smtClean="0"/>
              <a:t>stand-alone pattern is unusual</a:t>
            </a:r>
            <a:endParaRPr lang="en-US" sz="2000" dirty="0"/>
          </a:p>
        </p:txBody>
      </p:sp>
      <p:sp>
        <p:nvSpPr>
          <p:cNvPr id="16486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3141"/>
            <a:ext cx="9144000" cy="914400"/>
          </a:xfrm>
        </p:spPr>
        <p:txBody>
          <a:bodyPr/>
          <a:lstStyle/>
          <a:p>
            <a:r>
              <a:rPr lang="en-US" sz="3000" dirty="0" smtClean="0"/>
              <a:t>Summary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5235985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00075" y="421270"/>
            <a:ext cx="82677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GoF &amp; POSA1 Pattern Examples: Part 2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1"/>
            <a:ext cx="1651874" cy="201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9930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http://www.codeproject.com/KB/architecture/csdespat_3/proxy017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3481" y="4235116"/>
            <a:ext cx="5055725" cy="2115915"/>
          </a:xfrm>
          <a:prstGeom prst="rect">
            <a:avLst/>
          </a:prstGeom>
          <a:noFill/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-2" y="1053291"/>
            <a:ext cx="6471139" cy="5431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Summarize history &amp; contents of</a:t>
            </a:r>
          </a:p>
          <a:p>
            <a:pPr marL="457200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Patterns: Elements of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Reusable Software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688975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Commonly known as the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“Gang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Four” (GoF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) book</a:t>
            </a:r>
          </a:p>
          <a:p>
            <a:pPr marL="457200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Pattern-Oriented Software </a:t>
            </a:r>
            <a:b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Architecture: A System of Patterns</a:t>
            </a:r>
          </a:p>
          <a:p>
            <a:pPr marL="688975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Commonly known as “POSA1” book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Example </a:t>
            </a:r>
            <a:r>
              <a:rPr lang="en-US" sz="2000" dirty="0"/>
              <a:t>of </a:t>
            </a:r>
            <a:r>
              <a:rPr lang="en-US" sz="2000" dirty="0" smtClean="0"/>
              <a:t>GoF &amp; POSA1 patterns </a:t>
            </a:r>
            <a:br>
              <a:rPr lang="en-US" sz="2000" dirty="0" smtClean="0"/>
            </a:br>
            <a:r>
              <a:rPr lang="en-US" sz="2000" dirty="0" smtClean="0"/>
              <a:t>applied in the context of Android</a:t>
            </a:r>
          </a:p>
          <a:p>
            <a:pPr marL="458788" lvl="2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1800" dirty="0" smtClean="0"/>
              <a:t>Proxy</a:t>
            </a: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ClrTx/>
              <a:buSzPct val="100000"/>
              <a:buNone/>
              <a:defRPr/>
            </a:pPr>
            <a:endParaRPr lang="en-US" sz="2400" dirty="0" smtClean="0"/>
          </a:p>
          <a:p>
            <a:pPr marL="688975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400" dirty="0"/>
          </a:p>
        </p:txBody>
      </p:sp>
      <p:pic>
        <p:nvPicPr>
          <p:cNvPr id="11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3994" y="1082166"/>
            <a:ext cx="1247423" cy="155448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2" descr="http://fptlibrary.files.wordpress.com/2011/12/pattern-oriented-software-architecture-a-system-of-patterns-volume-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916" y="2331712"/>
            <a:ext cx="1278663" cy="160023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8312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pic>
        <p:nvPicPr>
          <p:cNvPr id="6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518" y="1082166"/>
            <a:ext cx="1793355" cy="223479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 descr="http://fptlibrary.files.wordpress.com/2011/12/pattern-oriented-software-architecture-a-system-of-patterns-volume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873" y="3507298"/>
            <a:ext cx="1718657" cy="215088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-2" y="1053291"/>
            <a:ext cx="6471139" cy="5431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Summarize history &amp; contents of</a:t>
            </a:r>
          </a:p>
          <a:p>
            <a:pPr marL="457200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i="1" dirty="0" smtClean="0"/>
              <a:t>Design </a:t>
            </a:r>
            <a:r>
              <a:rPr lang="en-US" sz="2000" i="1" dirty="0"/>
              <a:t>Patterns: Elements of </a:t>
            </a:r>
            <a:r>
              <a:rPr lang="en-US" sz="2000" i="1" dirty="0" smtClean="0"/>
              <a:t/>
            </a:r>
            <a:br>
              <a:rPr lang="en-US" sz="2000" i="1" dirty="0" smtClean="0"/>
            </a:br>
            <a:r>
              <a:rPr lang="en-US" sz="2000" i="1" dirty="0" smtClean="0"/>
              <a:t>Reusable Object-Oriented Software</a:t>
            </a:r>
            <a:endParaRPr lang="en-US" sz="2000" dirty="0" smtClean="0"/>
          </a:p>
          <a:p>
            <a:pPr marL="688975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Commonly known as the </a:t>
            </a:r>
            <a:br>
              <a:rPr lang="en-US" sz="2000" dirty="0" smtClean="0"/>
            </a:br>
            <a:r>
              <a:rPr lang="en-US" sz="2000" dirty="0" smtClean="0"/>
              <a:t>“Gang </a:t>
            </a:r>
            <a:r>
              <a:rPr lang="en-US" sz="2000" dirty="0"/>
              <a:t>of Four” (GoF</a:t>
            </a:r>
            <a:r>
              <a:rPr lang="en-US" sz="2000" dirty="0" smtClean="0"/>
              <a:t>) book</a:t>
            </a:r>
          </a:p>
          <a:p>
            <a:pPr marL="457200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i="1" dirty="0" smtClean="0"/>
              <a:t>Pattern-Oriented Software </a:t>
            </a:r>
            <a:br>
              <a:rPr lang="en-US" sz="2000" i="1" dirty="0" smtClean="0"/>
            </a:br>
            <a:r>
              <a:rPr lang="en-US" sz="2000" i="1" dirty="0" smtClean="0"/>
              <a:t>Architecture: A System of Patterns</a:t>
            </a:r>
          </a:p>
          <a:p>
            <a:pPr marL="688975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Commonly known as the </a:t>
            </a:r>
            <a:br>
              <a:rPr lang="en-US" sz="2000" dirty="0" smtClean="0"/>
            </a:br>
            <a:r>
              <a:rPr lang="en-US" sz="2000" dirty="0" smtClean="0"/>
              <a:t>“POSA1” book</a:t>
            </a: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ClrTx/>
              <a:buSzPct val="100000"/>
              <a:buNone/>
              <a:defRPr/>
            </a:pPr>
            <a:endParaRPr lang="en-US" sz="2400" dirty="0" smtClean="0"/>
          </a:p>
          <a:p>
            <a:pPr marL="688975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9583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 bwMode="auto">
          <a:xfrm>
            <a:off x="7044335" y="1016979"/>
            <a:ext cx="2070790" cy="92964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22480" y="1185894"/>
            <a:ext cx="1860020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1</a:t>
            </a:r>
            <a:r>
              <a:rPr lang="en-US" altLang="en-US" sz="1400" dirty="0" smtClean="0"/>
              <a:t>: Activity calls </a:t>
            </a:r>
            <a:br>
              <a:rPr lang="en-US" altLang="en-US" sz="1400" dirty="0" smtClean="0"/>
            </a:br>
            <a:r>
              <a:rPr lang="en-US" altLang="en-US" sz="1400" dirty="0" err="1" smtClean="0"/>
              <a:t>downloadImage</a:t>
            </a:r>
            <a:r>
              <a:rPr lang="en-US" altLang="en-US" sz="1400" dirty="0" smtClean="0"/>
              <a:t>() </a:t>
            </a:r>
            <a:br>
              <a:rPr lang="en-US" altLang="en-US" sz="1400" dirty="0" smtClean="0"/>
            </a:br>
            <a:r>
              <a:rPr lang="en-US" altLang="en-US" sz="1400" dirty="0" smtClean="0"/>
              <a:t>with image URL</a:t>
            </a:r>
            <a:endParaRPr lang="en-US" sz="1400" dirty="0"/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-114300" y="533400"/>
            <a:ext cx="9398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Motivating Example: Android App</a:t>
            </a:r>
          </a:p>
        </p:txBody>
      </p:sp>
      <p:sp>
        <p:nvSpPr>
          <p:cNvPr id="3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-18224" y="1200389"/>
            <a:ext cx="3807509" cy="3820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The app Activity directs </a:t>
            </a:r>
            <a:br>
              <a:rPr lang="en-US" sz="2000" dirty="0"/>
            </a:br>
            <a:r>
              <a:rPr lang="en-US" sz="2000" dirty="0"/>
              <a:t>a Service to download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images </a:t>
            </a:r>
            <a:r>
              <a:rPr lang="en-US" sz="2000" dirty="0"/>
              <a:t>from a web server 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009652" y="1685875"/>
            <a:ext cx="2266930" cy="2607433"/>
            <a:chOff x="6304934" y="2802958"/>
            <a:chExt cx="2266930" cy="1633113"/>
          </a:xfrm>
          <a:solidFill>
            <a:schemeClr val="bg1">
              <a:lumMod val="95000"/>
            </a:schemeClr>
          </a:solidFill>
        </p:grpSpPr>
        <p:sp>
          <p:nvSpPr>
            <p:cNvPr id="39" name="Rounded Rectangle 38"/>
            <p:cNvSpPr/>
            <p:nvPr/>
          </p:nvSpPr>
          <p:spPr bwMode="auto">
            <a:xfrm>
              <a:off x="6304934" y="2802958"/>
              <a:ext cx="2266930" cy="163311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36559" y="2887857"/>
              <a:ext cx="1996509" cy="341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dirty="0" smtClean="0"/>
                <a:t>Download Service</a:t>
              </a:r>
              <a:endParaRPr lang="en-US" dirty="0"/>
            </a:p>
          </p:txBody>
        </p:sp>
      </p:grpSp>
      <p:cxnSp>
        <p:nvCxnSpPr>
          <p:cNvPr id="42" name="Curved Connector 41"/>
          <p:cNvCxnSpPr/>
          <p:nvPr/>
        </p:nvCxnSpPr>
        <p:spPr bwMode="auto">
          <a:xfrm rot="10800000" flipV="1">
            <a:off x="6311615" y="1946620"/>
            <a:ext cx="647450" cy="591765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50" name="Group 49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5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Rectangle 52"/>
          <p:cNvSpPr/>
          <p:nvPr/>
        </p:nvSpPr>
        <p:spPr>
          <a:xfrm>
            <a:off x="669837" y="6425933"/>
            <a:ext cx="751763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www.dre.vanderbilt.edu/~schmidt/cs282</a:t>
            </a:r>
            <a:r>
              <a:rPr lang="en-US" sz="2000" dirty="0" smtClean="0"/>
              <a:t> for info on this app</a:t>
            </a:r>
            <a:endParaRPr lang="en-US" sz="2000" dirty="0"/>
          </a:p>
        </p:txBody>
      </p:sp>
      <p:sp>
        <p:nvSpPr>
          <p:cNvPr id="17" name="Freeform 71"/>
          <p:cNvSpPr>
            <a:spLocks/>
          </p:cNvSpPr>
          <p:nvPr/>
        </p:nvSpPr>
        <p:spPr bwMode="auto">
          <a:xfrm rot="21060000">
            <a:off x="6905270" y="1470891"/>
            <a:ext cx="673966" cy="64785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111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-114300" y="533400"/>
            <a:ext cx="9398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Motivating Example: Android App</a:t>
            </a:r>
          </a:p>
        </p:txBody>
      </p:sp>
      <p:sp>
        <p:nvSpPr>
          <p:cNvPr id="3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-18224" y="1200389"/>
            <a:ext cx="3807509" cy="3820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app Activity directs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Service to download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images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from a web server 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The Service caches the images locally in external memory files </a:t>
            </a:r>
            <a:r>
              <a:rPr lang="en-US" sz="2000" dirty="0" smtClean="0"/>
              <a:t>managed </a:t>
            </a:r>
            <a:r>
              <a:rPr lang="en-US" sz="2000" dirty="0"/>
              <a:t>by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 </a:t>
            </a:r>
            <a:r>
              <a:rPr lang="en-US" sz="2000" dirty="0"/>
              <a:t>Content </a:t>
            </a:r>
            <a:r>
              <a:rPr lang="en-US" sz="2000" dirty="0" smtClean="0"/>
              <a:t>Provider</a:t>
            </a:r>
            <a:endParaRPr lang="en-US" sz="2000" dirty="0"/>
          </a:p>
        </p:txBody>
      </p:sp>
      <p:sp>
        <p:nvSpPr>
          <p:cNvPr id="33" name="Flowchart: Magnetic Disk 32"/>
          <p:cNvSpPr/>
          <p:nvPr/>
        </p:nvSpPr>
        <p:spPr bwMode="auto">
          <a:xfrm>
            <a:off x="3909580" y="4744796"/>
            <a:ext cx="1641541" cy="1467326"/>
          </a:xfrm>
          <a:prstGeom prst="flowChartMagneticDisk">
            <a:avLst/>
          </a:prstGeom>
          <a:gradFill flip="none" rotWithShape="1">
            <a:gsLst>
              <a:gs pos="0">
                <a:srgbClr val="E1FFFF">
                  <a:shade val="30000"/>
                  <a:satMod val="115000"/>
                </a:srgbClr>
              </a:gs>
              <a:gs pos="50000">
                <a:srgbClr val="E1FFFF">
                  <a:shade val="67500"/>
                  <a:satMod val="115000"/>
                </a:srgbClr>
              </a:gs>
              <a:gs pos="100000">
                <a:srgbClr val="E1FFFF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Metadata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Provider</a:t>
            </a:r>
          </a:p>
        </p:txBody>
      </p:sp>
      <p:cxnSp>
        <p:nvCxnSpPr>
          <p:cNvPr id="34" name="Curved Connector 33"/>
          <p:cNvCxnSpPr/>
          <p:nvPr/>
        </p:nvCxnSpPr>
        <p:spPr bwMode="auto">
          <a:xfrm rot="16200000" flipV="1">
            <a:off x="5835374" y="4318490"/>
            <a:ext cx="628655" cy="614361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grpSp>
        <p:nvGrpSpPr>
          <p:cNvPr id="38" name="Group 37"/>
          <p:cNvGrpSpPr/>
          <p:nvPr/>
        </p:nvGrpSpPr>
        <p:grpSpPr>
          <a:xfrm>
            <a:off x="4009652" y="1685875"/>
            <a:ext cx="2266930" cy="2607433"/>
            <a:chOff x="6304934" y="2802958"/>
            <a:chExt cx="2266930" cy="1633113"/>
          </a:xfrm>
          <a:solidFill>
            <a:schemeClr val="bg1">
              <a:lumMod val="95000"/>
            </a:schemeClr>
          </a:solidFill>
        </p:grpSpPr>
        <p:sp>
          <p:nvSpPr>
            <p:cNvPr id="39" name="Rounded Rectangle 38"/>
            <p:cNvSpPr/>
            <p:nvPr/>
          </p:nvSpPr>
          <p:spPr bwMode="auto">
            <a:xfrm>
              <a:off x="6304934" y="2802958"/>
              <a:ext cx="2266930" cy="163311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36559" y="2887857"/>
              <a:ext cx="1996509" cy="341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dirty="0" smtClean="0"/>
                <a:t>Download Service</a:t>
              </a:r>
              <a:endParaRPr lang="en-US" dirty="0"/>
            </a:p>
          </p:txBody>
        </p:sp>
      </p:grpSp>
      <p:sp>
        <p:nvSpPr>
          <p:cNvPr id="41" name="Flowchart: Multidocument 40"/>
          <p:cNvSpPr/>
          <p:nvPr/>
        </p:nvSpPr>
        <p:spPr bwMode="auto">
          <a:xfrm>
            <a:off x="5681847" y="5019493"/>
            <a:ext cx="1060704" cy="654784"/>
          </a:xfrm>
          <a:prstGeom prst="flowChartMultidocumen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>
                <a:latin typeface="Arial" charset="0"/>
              </a:rPr>
              <a:t>Image Files</a:t>
            </a:r>
            <a:endParaRPr kumimoji="0" lang="en-US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77541" y="2165416"/>
            <a:ext cx="19472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/>
              <a:t>2</a:t>
            </a:r>
            <a:r>
              <a:rPr lang="en-US" altLang="en-US" sz="1400" dirty="0" smtClean="0"/>
              <a:t>: Sends GET request to web server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sz="1400" dirty="0" smtClean="0"/>
              <a:t>3: Stores downloaded image in </a:t>
            </a:r>
            <a:r>
              <a:rPr lang="en-US" sz="1400" dirty="0" err="1" smtClean="0"/>
              <a:t>filesystem</a:t>
            </a:r>
            <a:r>
              <a:rPr lang="en-US" sz="1400" dirty="0" smtClean="0"/>
              <a:t> &amp; metadata in Content Provider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endParaRPr lang="en-US" sz="1400" dirty="0"/>
          </a:p>
        </p:txBody>
      </p:sp>
      <p:cxnSp>
        <p:nvCxnSpPr>
          <p:cNvPr id="44" name="Curved Connector 43"/>
          <p:cNvCxnSpPr/>
          <p:nvPr/>
        </p:nvCxnSpPr>
        <p:spPr bwMode="auto">
          <a:xfrm rot="5400000" flipH="1" flipV="1">
            <a:off x="4637896" y="4410191"/>
            <a:ext cx="745887" cy="548194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46" name="Freeform 83"/>
          <p:cNvSpPr>
            <a:spLocks/>
          </p:cNvSpPr>
          <p:nvPr/>
        </p:nvSpPr>
        <p:spPr bwMode="auto">
          <a:xfrm>
            <a:off x="6527361" y="5565706"/>
            <a:ext cx="795119" cy="631972"/>
          </a:xfrm>
          <a:custGeom>
            <a:avLst/>
            <a:gdLst>
              <a:gd name="T0" fmla="*/ 2147483647 w 1009"/>
              <a:gd name="T1" fmla="*/ 2147483647 h 635"/>
              <a:gd name="T2" fmla="*/ 2147483647 w 1009"/>
              <a:gd name="T3" fmla="*/ 2147483647 h 635"/>
              <a:gd name="T4" fmla="*/ 2147483647 w 1009"/>
              <a:gd name="T5" fmla="*/ 2147483647 h 635"/>
              <a:gd name="T6" fmla="*/ 2147483647 w 1009"/>
              <a:gd name="T7" fmla="*/ 2147483647 h 635"/>
              <a:gd name="T8" fmla="*/ 2147483647 w 1009"/>
              <a:gd name="T9" fmla="*/ 2147483647 h 635"/>
              <a:gd name="T10" fmla="*/ 2147483647 w 1009"/>
              <a:gd name="T11" fmla="*/ 2147483647 h 635"/>
              <a:gd name="T12" fmla="*/ 2147483647 w 1009"/>
              <a:gd name="T13" fmla="*/ 2147483647 h 635"/>
              <a:gd name="T14" fmla="*/ 2147483647 w 1009"/>
              <a:gd name="T15" fmla="*/ 2147483647 h 635"/>
              <a:gd name="T16" fmla="*/ 2147483647 w 1009"/>
              <a:gd name="T17" fmla="*/ 2147483647 h 635"/>
              <a:gd name="T18" fmla="*/ 2147483647 w 1009"/>
              <a:gd name="T19" fmla="*/ 2147483647 h 635"/>
              <a:gd name="T20" fmla="*/ 2147483647 w 1009"/>
              <a:gd name="T21" fmla="*/ 2147483647 h 635"/>
              <a:gd name="T22" fmla="*/ 2147483647 w 1009"/>
              <a:gd name="T23" fmla="*/ 2147483647 h 635"/>
              <a:gd name="T24" fmla="*/ 2147483647 w 1009"/>
              <a:gd name="T25" fmla="*/ 2147483647 h 635"/>
              <a:gd name="T26" fmla="*/ 2147483647 w 1009"/>
              <a:gd name="T27" fmla="*/ 2147483647 h 635"/>
              <a:gd name="T28" fmla="*/ 2147483647 w 1009"/>
              <a:gd name="T29" fmla="*/ 2147483647 h 635"/>
              <a:gd name="T30" fmla="*/ 2147483647 w 1009"/>
              <a:gd name="T31" fmla="*/ 2147483647 h 635"/>
              <a:gd name="T32" fmla="*/ 2147483647 w 1009"/>
              <a:gd name="T33" fmla="*/ 2147483647 h 635"/>
              <a:gd name="T34" fmla="*/ 2147483647 w 1009"/>
              <a:gd name="T35" fmla="*/ 2147483647 h 635"/>
              <a:gd name="T36" fmla="*/ 2147483647 w 1009"/>
              <a:gd name="T37" fmla="*/ 2147483647 h 635"/>
              <a:gd name="T38" fmla="*/ 2147483647 w 1009"/>
              <a:gd name="T39" fmla="*/ 2147483647 h 635"/>
              <a:gd name="T40" fmla="*/ 2147483647 w 1009"/>
              <a:gd name="T41" fmla="*/ 2147483647 h 635"/>
              <a:gd name="T42" fmla="*/ 2147483647 w 1009"/>
              <a:gd name="T43" fmla="*/ 2147483647 h 635"/>
              <a:gd name="T44" fmla="*/ 2147483647 w 1009"/>
              <a:gd name="T45" fmla="*/ 2147483647 h 635"/>
              <a:gd name="T46" fmla="*/ 2147483647 w 1009"/>
              <a:gd name="T47" fmla="*/ 2147483647 h 635"/>
              <a:gd name="T48" fmla="*/ 2147483647 w 1009"/>
              <a:gd name="T49" fmla="*/ 2147483647 h 635"/>
              <a:gd name="T50" fmla="*/ 2147483647 w 1009"/>
              <a:gd name="T51" fmla="*/ 2147483647 h 635"/>
              <a:gd name="T52" fmla="*/ 2147483647 w 1009"/>
              <a:gd name="T53" fmla="*/ 2147483647 h 635"/>
              <a:gd name="T54" fmla="*/ 2147483647 w 1009"/>
              <a:gd name="T55" fmla="*/ 2147483647 h 635"/>
              <a:gd name="T56" fmla="*/ 2147483647 w 1009"/>
              <a:gd name="T57" fmla="*/ 2147483647 h 635"/>
              <a:gd name="T58" fmla="*/ 2147483647 w 1009"/>
              <a:gd name="T59" fmla="*/ 2147483647 h 635"/>
              <a:gd name="T60" fmla="*/ 2147483647 w 1009"/>
              <a:gd name="T61" fmla="*/ 2147483647 h 635"/>
              <a:gd name="T62" fmla="*/ 2147483647 w 1009"/>
              <a:gd name="T63" fmla="*/ 2147483647 h 635"/>
              <a:gd name="T64" fmla="*/ 2147483647 w 1009"/>
              <a:gd name="T65" fmla="*/ 2147483647 h 635"/>
              <a:gd name="T66" fmla="*/ 2147483647 w 1009"/>
              <a:gd name="T67" fmla="*/ 2147483647 h 635"/>
              <a:gd name="T68" fmla="*/ 2147483647 w 1009"/>
              <a:gd name="T69" fmla="*/ 2147483647 h 635"/>
              <a:gd name="T70" fmla="*/ 2147483647 w 1009"/>
              <a:gd name="T71" fmla="*/ 2147483647 h 635"/>
              <a:gd name="T72" fmla="*/ 2147483647 w 1009"/>
              <a:gd name="T73" fmla="*/ 2147483647 h 635"/>
              <a:gd name="T74" fmla="*/ 2147483647 w 1009"/>
              <a:gd name="T75" fmla="*/ 2147483647 h 635"/>
              <a:gd name="T76" fmla="*/ 2147483647 w 1009"/>
              <a:gd name="T77" fmla="*/ 2147483647 h 635"/>
              <a:gd name="T78" fmla="*/ 2147483647 w 1009"/>
              <a:gd name="T79" fmla="*/ 2147483647 h 635"/>
              <a:gd name="T80" fmla="*/ 2147483647 w 1009"/>
              <a:gd name="T81" fmla="*/ 2147483647 h 635"/>
              <a:gd name="T82" fmla="*/ 2147483647 w 1009"/>
              <a:gd name="T83" fmla="*/ 2147483647 h 635"/>
              <a:gd name="T84" fmla="*/ 2147483647 w 1009"/>
              <a:gd name="T85" fmla="*/ 2147483647 h 635"/>
              <a:gd name="T86" fmla="*/ 2147483647 w 1009"/>
              <a:gd name="T87" fmla="*/ 2147483647 h 635"/>
              <a:gd name="T88" fmla="*/ 2147483647 w 1009"/>
              <a:gd name="T89" fmla="*/ 2147483647 h 635"/>
              <a:gd name="T90" fmla="*/ 2147483647 w 1009"/>
              <a:gd name="T91" fmla="*/ 2147483647 h 635"/>
              <a:gd name="T92" fmla="*/ 2147483647 w 1009"/>
              <a:gd name="T93" fmla="*/ 2147483647 h 635"/>
              <a:gd name="T94" fmla="*/ 2147483647 w 1009"/>
              <a:gd name="T95" fmla="*/ 2147483647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9966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eform 85"/>
          <p:cNvSpPr>
            <a:spLocks/>
          </p:cNvSpPr>
          <p:nvPr/>
        </p:nvSpPr>
        <p:spPr bwMode="auto">
          <a:xfrm rot="5616648">
            <a:off x="3482611" y="4377946"/>
            <a:ext cx="1007809" cy="535641"/>
          </a:xfrm>
          <a:custGeom>
            <a:avLst/>
            <a:gdLst>
              <a:gd name="T0" fmla="*/ 2147483647 w 1279"/>
              <a:gd name="T1" fmla="*/ 2147483647 h 542"/>
              <a:gd name="T2" fmla="*/ 2147483647 w 1279"/>
              <a:gd name="T3" fmla="*/ 2147483647 h 542"/>
              <a:gd name="T4" fmla="*/ 2147483647 w 1279"/>
              <a:gd name="T5" fmla="*/ 2147483647 h 542"/>
              <a:gd name="T6" fmla="*/ 2147483647 w 1279"/>
              <a:gd name="T7" fmla="*/ 2147483647 h 542"/>
              <a:gd name="T8" fmla="*/ 2147483647 w 1279"/>
              <a:gd name="T9" fmla="*/ 2147483647 h 542"/>
              <a:gd name="T10" fmla="*/ 2147483647 w 1279"/>
              <a:gd name="T11" fmla="*/ 2147483647 h 542"/>
              <a:gd name="T12" fmla="*/ 2147483647 w 1279"/>
              <a:gd name="T13" fmla="*/ 2147483647 h 542"/>
              <a:gd name="T14" fmla="*/ 2147483647 w 1279"/>
              <a:gd name="T15" fmla="*/ 2147483647 h 542"/>
              <a:gd name="T16" fmla="*/ 2147483647 w 1279"/>
              <a:gd name="T17" fmla="*/ 2147483647 h 542"/>
              <a:gd name="T18" fmla="*/ 2147483647 w 1279"/>
              <a:gd name="T19" fmla="*/ 2147483647 h 542"/>
              <a:gd name="T20" fmla="*/ 2147483647 w 1279"/>
              <a:gd name="T21" fmla="*/ 2147483647 h 542"/>
              <a:gd name="T22" fmla="*/ 2147483647 w 1279"/>
              <a:gd name="T23" fmla="*/ 2147483647 h 542"/>
              <a:gd name="T24" fmla="*/ 2147483647 w 1279"/>
              <a:gd name="T25" fmla="*/ 2147483647 h 542"/>
              <a:gd name="T26" fmla="*/ 2147483647 w 1279"/>
              <a:gd name="T27" fmla="*/ 2147483647 h 542"/>
              <a:gd name="T28" fmla="*/ 2147483647 w 1279"/>
              <a:gd name="T29" fmla="*/ 2147483647 h 542"/>
              <a:gd name="T30" fmla="*/ 2147483647 w 1279"/>
              <a:gd name="T31" fmla="*/ 2147483647 h 542"/>
              <a:gd name="T32" fmla="*/ 2147483647 w 1279"/>
              <a:gd name="T33" fmla="*/ 2147483647 h 542"/>
              <a:gd name="T34" fmla="*/ 2147483647 w 1279"/>
              <a:gd name="T35" fmla="*/ 2147483647 h 542"/>
              <a:gd name="T36" fmla="*/ 2147483647 w 1279"/>
              <a:gd name="T37" fmla="*/ 2147483647 h 542"/>
              <a:gd name="T38" fmla="*/ 2147483647 w 1279"/>
              <a:gd name="T39" fmla="*/ 0 h 542"/>
              <a:gd name="T40" fmla="*/ 2147483647 w 1279"/>
              <a:gd name="T41" fmla="*/ 2147483647 h 542"/>
              <a:gd name="T42" fmla="*/ 2147483647 w 1279"/>
              <a:gd name="T43" fmla="*/ 2147483647 h 542"/>
              <a:gd name="T44" fmla="*/ 2147483647 w 1279"/>
              <a:gd name="T45" fmla="*/ 2147483647 h 542"/>
              <a:gd name="T46" fmla="*/ 2147483647 w 1279"/>
              <a:gd name="T47" fmla="*/ 2147483647 h 542"/>
              <a:gd name="T48" fmla="*/ 2147483647 w 1279"/>
              <a:gd name="T49" fmla="*/ 2147483647 h 542"/>
              <a:gd name="T50" fmla="*/ 2147483647 w 1279"/>
              <a:gd name="T51" fmla="*/ 2147483647 h 542"/>
              <a:gd name="T52" fmla="*/ 2147483647 w 1279"/>
              <a:gd name="T53" fmla="*/ 2147483647 h 542"/>
              <a:gd name="T54" fmla="*/ 2147483647 w 1279"/>
              <a:gd name="T55" fmla="*/ 2147483647 h 542"/>
              <a:gd name="T56" fmla="*/ 2147483647 w 1279"/>
              <a:gd name="T57" fmla="*/ 2147483647 h 542"/>
              <a:gd name="T58" fmla="*/ 2147483647 w 1279"/>
              <a:gd name="T59" fmla="*/ 2147483647 h 542"/>
              <a:gd name="T60" fmla="*/ 2147483647 w 1279"/>
              <a:gd name="T61" fmla="*/ 2147483647 h 542"/>
              <a:gd name="T62" fmla="*/ 2147483647 w 1279"/>
              <a:gd name="T63" fmla="*/ 2147483647 h 542"/>
              <a:gd name="T64" fmla="*/ 2147483647 w 1279"/>
              <a:gd name="T65" fmla="*/ 2147483647 h 542"/>
              <a:gd name="T66" fmla="*/ 2147483647 w 1279"/>
              <a:gd name="T67" fmla="*/ 2147483647 h 542"/>
              <a:gd name="T68" fmla="*/ 2147483647 w 1279"/>
              <a:gd name="T69" fmla="*/ 2147483647 h 542"/>
              <a:gd name="T70" fmla="*/ 2147483647 w 1279"/>
              <a:gd name="T71" fmla="*/ 2147483647 h 542"/>
              <a:gd name="T72" fmla="*/ 2147483647 w 1279"/>
              <a:gd name="T73" fmla="*/ 2147483647 h 542"/>
              <a:gd name="T74" fmla="*/ 2147483647 w 1279"/>
              <a:gd name="T75" fmla="*/ 2147483647 h 542"/>
              <a:gd name="T76" fmla="*/ 2147483647 w 1279"/>
              <a:gd name="T77" fmla="*/ 2147483647 h 542"/>
              <a:gd name="T78" fmla="*/ 2147483647 w 1279"/>
              <a:gd name="T79" fmla="*/ 2147483647 h 542"/>
              <a:gd name="T80" fmla="*/ 2147483647 w 1279"/>
              <a:gd name="T81" fmla="*/ 2147483647 h 542"/>
              <a:gd name="T82" fmla="*/ 2147483647 w 1279"/>
              <a:gd name="T83" fmla="*/ 2147483647 h 542"/>
              <a:gd name="T84" fmla="*/ 2147483647 w 1279"/>
              <a:gd name="T85" fmla="*/ 2147483647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00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Freeform 72"/>
          <p:cNvSpPr>
            <a:spLocks/>
          </p:cNvSpPr>
          <p:nvPr/>
        </p:nvSpPr>
        <p:spPr bwMode="auto">
          <a:xfrm rot="5400000">
            <a:off x="5668137" y="2322384"/>
            <a:ext cx="667685" cy="619269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5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tangle 24"/>
          <p:cNvSpPr/>
          <p:nvPr/>
        </p:nvSpPr>
        <p:spPr>
          <a:xfrm>
            <a:off x="669837" y="6425933"/>
            <a:ext cx="751763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www.dre.vanderbilt.edu/~schmidt/cs282</a:t>
            </a:r>
            <a:r>
              <a:rPr lang="en-US" sz="2000" dirty="0" smtClean="0"/>
              <a:t> for info on this app</a:t>
            </a:r>
            <a:endParaRPr lang="en-US" sz="2000" dirty="0"/>
          </a:p>
        </p:txBody>
      </p:sp>
      <p:sp>
        <p:nvSpPr>
          <p:cNvPr id="30" name="Rounded Rectangle 29"/>
          <p:cNvSpPr/>
          <p:nvPr/>
        </p:nvSpPr>
        <p:spPr bwMode="auto">
          <a:xfrm>
            <a:off x="7044335" y="1016979"/>
            <a:ext cx="2070790" cy="92964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322480" y="1185894"/>
            <a:ext cx="1860020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1</a:t>
            </a:r>
            <a:r>
              <a:rPr lang="en-US" altLang="en-US" sz="1400" dirty="0" smtClean="0"/>
              <a:t>: Activity calls </a:t>
            </a:r>
            <a:br>
              <a:rPr lang="en-US" altLang="en-US" sz="1400" dirty="0" smtClean="0"/>
            </a:br>
            <a:r>
              <a:rPr lang="en-US" altLang="en-US" sz="1400" dirty="0" err="1" smtClean="0"/>
              <a:t>downloadImage</a:t>
            </a:r>
            <a:r>
              <a:rPr lang="en-US" altLang="en-US" sz="1400" dirty="0" smtClean="0"/>
              <a:t>() </a:t>
            </a:r>
            <a:br>
              <a:rPr lang="en-US" altLang="en-US" sz="1400" dirty="0" smtClean="0"/>
            </a:br>
            <a:r>
              <a:rPr lang="en-US" altLang="en-US" sz="1400" dirty="0" smtClean="0"/>
              <a:t>with image URL</a:t>
            </a:r>
            <a:endParaRPr lang="en-US" sz="1400" dirty="0"/>
          </a:p>
        </p:txBody>
      </p:sp>
      <p:cxnSp>
        <p:nvCxnSpPr>
          <p:cNvPr id="32" name="Curved Connector 31"/>
          <p:cNvCxnSpPr/>
          <p:nvPr/>
        </p:nvCxnSpPr>
        <p:spPr bwMode="auto">
          <a:xfrm rot="10800000" flipV="1">
            <a:off x="6311615" y="1946620"/>
            <a:ext cx="647450" cy="591765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Freeform 71"/>
          <p:cNvSpPr>
            <a:spLocks/>
          </p:cNvSpPr>
          <p:nvPr/>
        </p:nvSpPr>
        <p:spPr bwMode="auto">
          <a:xfrm rot="21060000">
            <a:off x="6905270" y="1470891"/>
            <a:ext cx="673966" cy="64785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27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-114300" y="533400"/>
            <a:ext cx="9398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Motivating Example: Android App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9837" y="6425933"/>
            <a:ext cx="751763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www.dre.vanderbilt.edu/~schmidt/cs282</a:t>
            </a:r>
            <a:r>
              <a:rPr lang="en-US" sz="2000" dirty="0" smtClean="0"/>
              <a:t> for info on this app</a:t>
            </a:r>
            <a:endParaRPr lang="en-US" sz="2000" dirty="0"/>
          </a:p>
        </p:txBody>
      </p:sp>
      <p:sp>
        <p:nvSpPr>
          <p:cNvPr id="3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-18224" y="1200389"/>
            <a:ext cx="3807509" cy="3820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app Activity directs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Service to download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images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from a web server 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Service caches the images locally in external memory files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managed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Content Provider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Image URI is returned to Activity &amp; displayed</a:t>
            </a:r>
          </a:p>
        </p:txBody>
      </p:sp>
      <p:cxnSp>
        <p:nvCxnSpPr>
          <p:cNvPr id="31" name="Curved Connector 30"/>
          <p:cNvCxnSpPr/>
          <p:nvPr/>
        </p:nvCxnSpPr>
        <p:spPr bwMode="auto">
          <a:xfrm rot="10800000" flipH="1">
            <a:off x="6233564" y="3459245"/>
            <a:ext cx="1005742" cy="666750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Flowchart: Magnetic Disk 32"/>
          <p:cNvSpPr/>
          <p:nvPr/>
        </p:nvSpPr>
        <p:spPr bwMode="auto">
          <a:xfrm>
            <a:off x="3909580" y="4744796"/>
            <a:ext cx="1641541" cy="1467326"/>
          </a:xfrm>
          <a:prstGeom prst="flowChartMagneticDisk">
            <a:avLst/>
          </a:prstGeom>
          <a:gradFill flip="none" rotWithShape="1">
            <a:gsLst>
              <a:gs pos="0">
                <a:srgbClr val="E1FFFF">
                  <a:shade val="30000"/>
                  <a:satMod val="115000"/>
                </a:srgbClr>
              </a:gs>
              <a:gs pos="50000">
                <a:srgbClr val="E1FFFF">
                  <a:shade val="67500"/>
                  <a:satMod val="115000"/>
                </a:srgbClr>
              </a:gs>
              <a:gs pos="100000">
                <a:srgbClr val="E1FFFF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Metadata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Provider</a:t>
            </a:r>
          </a:p>
        </p:txBody>
      </p:sp>
      <p:cxnSp>
        <p:nvCxnSpPr>
          <p:cNvPr id="34" name="Curved Connector 33"/>
          <p:cNvCxnSpPr/>
          <p:nvPr/>
        </p:nvCxnSpPr>
        <p:spPr bwMode="auto">
          <a:xfrm rot="16200000" flipV="1">
            <a:off x="5835374" y="4318490"/>
            <a:ext cx="628655" cy="614361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grpSp>
        <p:nvGrpSpPr>
          <p:cNvPr id="38" name="Group 37"/>
          <p:cNvGrpSpPr/>
          <p:nvPr/>
        </p:nvGrpSpPr>
        <p:grpSpPr>
          <a:xfrm>
            <a:off x="4009652" y="1685875"/>
            <a:ext cx="2266930" cy="2607433"/>
            <a:chOff x="6304934" y="2802958"/>
            <a:chExt cx="2266930" cy="1633113"/>
          </a:xfrm>
          <a:solidFill>
            <a:schemeClr val="bg1">
              <a:lumMod val="95000"/>
            </a:schemeClr>
          </a:solidFill>
        </p:grpSpPr>
        <p:sp>
          <p:nvSpPr>
            <p:cNvPr id="39" name="Rounded Rectangle 38"/>
            <p:cNvSpPr/>
            <p:nvPr/>
          </p:nvSpPr>
          <p:spPr bwMode="auto">
            <a:xfrm>
              <a:off x="6304934" y="2802958"/>
              <a:ext cx="2266930" cy="163311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36559" y="2887857"/>
              <a:ext cx="1996509" cy="341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dirty="0" smtClean="0"/>
                <a:t>Download Service</a:t>
              </a:r>
              <a:endParaRPr lang="en-US" dirty="0"/>
            </a:p>
          </p:txBody>
        </p:sp>
      </p:grpSp>
      <p:sp>
        <p:nvSpPr>
          <p:cNvPr id="41" name="Flowchart: Multidocument 40"/>
          <p:cNvSpPr/>
          <p:nvPr/>
        </p:nvSpPr>
        <p:spPr bwMode="auto">
          <a:xfrm>
            <a:off x="5681847" y="5019493"/>
            <a:ext cx="1060704" cy="654784"/>
          </a:xfrm>
          <a:prstGeom prst="flowChartMultidocumen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>
                <a:latin typeface="Arial" charset="0"/>
              </a:rPr>
              <a:t>Image Files</a:t>
            </a:r>
            <a:endParaRPr kumimoji="0" lang="en-US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977652" y="2165416"/>
            <a:ext cx="2091514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/>
              <a:t>2</a:t>
            </a:r>
            <a:r>
              <a:rPr lang="en-US" altLang="en-US" sz="1400" dirty="0" smtClean="0"/>
              <a:t>: Sends GET request to web server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sz="1400" dirty="0" smtClean="0"/>
              <a:t>3: Stores downloaded image in </a:t>
            </a:r>
            <a:r>
              <a:rPr lang="en-US" sz="1400" dirty="0" err="1" smtClean="0"/>
              <a:t>filesystem</a:t>
            </a:r>
            <a:r>
              <a:rPr lang="en-US" sz="1400" dirty="0" smtClean="0"/>
              <a:t> &amp; metadata in Content Provider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 smtClean="0"/>
              <a:t>4. Returns </a:t>
            </a:r>
            <a:r>
              <a:rPr lang="en-US" altLang="en-US" sz="1400" dirty="0"/>
              <a:t>image URI back to Activity</a:t>
            </a:r>
            <a:endParaRPr lang="en-US" sz="1400" dirty="0"/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endParaRPr lang="en-US" sz="1400" dirty="0"/>
          </a:p>
        </p:txBody>
      </p:sp>
      <p:cxnSp>
        <p:nvCxnSpPr>
          <p:cNvPr id="44" name="Curved Connector 43"/>
          <p:cNvCxnSpPr/>
          <p:nvPr/>
        </p:nvCxnSpPr>
        <p:spPr bwMode="auto">
          <a:xfrm rot="5400000" flipH="1" flipV="1">
            <a:off x="4637896" y="4410191"/>
            <a:ext cx="745887" cy="548194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45" name="Rectangle 44"/>
          <p:cNvSpPr/>
          <p:nvPr/>
        </p:nvSpPr>
        <p:spPr>
          <a:xfrm>
            <a:off x="6240362" y="2775039"/>
            <a:ext cx="1035695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5</a:t>
            </a:r>
            <a:r>
              <a:rPr lang="en-US" altLang="en-US" sz="1400" dirty="0" smtClean="0"/>
              <a:t>: Activity displays image</a:t>
            </a:r>
            <a:endParaRPr lang="en-US" sz="1400" dirty="0"/>
          </a:p>
        </p:txBody>
      </p:sp>
      <p:sp>
        <p:nvSpPr>
          <p:cNvPr id="47" name="Freeform 85"/>
          <p:cNvSpPr>
            <a:spLocks/>
          </p:cNvSpPr>
          <p:nvPr/>
        </p:nvSpPr>
        <p:spPr bwMode="auto">
          <a:xfrm rot="5616648">
            <a:off x="3482611" y="4377946"/>
            <a:ext cx="1007809" cy="535641"/>
          </a:xfrm>
          <a:custGeom>
            <a:avLst/>
            <a:gdLst>
              <a:gd name="T0" fmla="*/ 2147483647 w 1279"/>
              <a:gd name="T1" fmla="*/ 2147483647 h 542"/>
              <a:gd name="T2" fmla="*/ 2147483647 w 1279"/>
              <a:gd name="T3" fmla="*/ 2147483647 h 542"/>
              <a:gd name="T4" fmla="*/ 2147483647 w 1279"/>
              <a:gd name="T5" fmla="*/ 2147483647 h 542"/>
              <a:gd name="T6" fmla="*/ 2147483647 w 1279"/>
              <a:gd name="T7" fmla="*/ 2147483647 h 542"/>
              <a:gd name="T8" fmla="*/ 2147483647 w 1279"/>
              <a:gd name="T9" fmla="*/ 2147483647 h 542"/>
              <a:gd name="T10" fmla="*/ 2147483647 w 1279"/>
              <a:gd name="T11" fmla="*/ 2147483647 h 542"/>
              <a:gd name="T12" fmla="*/ 2147483647 w 1279"/>
              <a:gd name="T13" fmla="*/ 2147483647 h 542"/>
              <a:gd name="T14" fmla="*/ 2147483647 w 1279"/>
              <a:gd name="T15" fmla="*/ 2147483647 h 542"/>
              <a:gd name="T16" fmla="*/ 2147483647 w 1279"/>
              <a:gd name="T17" fmla="*/ 2147483647 h 542"/>
              <a:gd name="T18" fmla="*/ 2147483647 w 1279"/>
              <a:gd name="T19" fmla="*/ 2147483647 h 542"/>
              <a:gd name="T20" fmla="*/ 2147483647 w 1279"/>
              <a:gd name="T21" fmla="*/ 2147483647 h 542"/>
              <a:gd name="T22" fmla="*/ 2147483647 w 1279"/>
              <a:gd name="T23" fmla="*/ 2147483647 h 542"/>
              <a:gd name="T24" fmla="*/ 2147483647 w 1279"/>
              <a:gd name="T25" fmla="*/ 2147483647 h 542"/>
              <a:gd name="T26" fmla="*/ 2147483647 w 1279"/>
              <a:gd name="T27" fmla="*/ 2147483647 h 542"/>
              <a:gd name="T28" fmla="*/ 2147483647 w 1279"/>
              <a:gd name="T29" fmla="*/ 2147483647 h 542"/>
              <a:gd name="T30" fmla="*/ 2147483647 w 1279"/>
              <a:gd name="T31" fmla="*/ 2147483647 h 542"/>
              <a:gd name="T32" fmla="*/ 2147483647 w 1279"/>
              <a:gd name="T33" fmla="*/ 2147483647 h 542"/>
              <a:gd name="T34" fmla="*/ 2147483647 w 1279"/>
              <a:gd name="T35" fmla="*/ 2147483647 h 542"/>
              <a:gd name="T36" fmla="*/ 2147483647 w 1279"/>
              <a:gd name="T37" fmla="*/ 2147483647 h 542"/>
              <a:gd name="T38" fmla="*/ 2147483647 w 1279"/>
              <a:gd name="T39" fmla="*/ 0 h 542"/>
              <a:gd name="T40" fmla="*/ 2147483647 w 1279"/>
              <a:gd name="T41" fmla="*/ 2147483647 h 542"/>
              <a:gd name="T42" fmla="*/ 2147483647 w 1279"/>
              <a:gd name="T43" fmla="*/ 2147483647 h 542"/>
              <a:gd name="T44" fmla="*/ 2147483647 w 1279"/>
              <a:gd name="T45" fmla="*/ 2147483647 h 542"/>
              <a:gd name="T46" fmla="*/ 2147483647 w 1279"/>
              <a:gd name="T47" fmla="*/ 2147483647 h 542"/>
              <a:gd name="T48" fmla="*/ 2147483647 w 1279"/>
              <a:gd name="T49" fmla="*/ 2147483647 h 542"/>
              <a:gd name="T50" fmla="*/ 2147483647 w 1279"/>
              <a:gd name="T51" fmla="*/ 2147483647 h 542"/>
              <a:gd name="T52" fmla="*/ 2147483647 w 1279"/>
              <a:gd name="T53" fmla="*/ 2147483647 h 542"/>
              <a:gd name="T54" fmla="*/ 2147483647 w 1279"/>
              <a:gd name="T55" fmla="*/ 2147483647 h 542"/>
              <a:gd name="T56" fmla="*/ 2147483647 w 1279"/>
              <a:gd name="T57" fmla="*/ 2147483647 h 542"/>
              <a:gd name="T58" fmla="*/ 2147483647 w 1279"/>
              <a:gd name="T59" fmla="*/ 2147483647 h 542"/>
              <a:gd name="T60" fmla="*/ 2147483647 w 1279"/>
              <a:gd name="T61" fmla="*/ 2147483647 h 542"/>
              <a:gd name="T62" fmla="*/ 2147483647 w 1279"/>
              <a:gd name="T63" fmla="*/ 2147483647 h 542"/>
              <a:gd name="T64" fmla="*/ 2147483647 w 1279"/>
              <a:gd name="T65" fmla="*/ 2147483647 h 542"/>
              <a:gd name="T66" fmla="*/ 2147483647 w 1279"/>
              <a:gd name="T67" fmla="*/ 2147483647 h 542"/>
              <a:gd name="T68" fmla="*/ 2147483647 w 1279"/>
              <a:gd name="T69" fmla="*/ 2147483647 h 542"/>
              <a:gd name="T70" fmla="*/ 2147483647 w 1279"/>
              <a:gd name="T71" fmla="*/ 2147483647 h 542"/>
              <a:gd name="T72" fmla="*/ 2147483647 w 1279"/>
              <a:gd name="T73" fmla="*/ 2147483647 h 542"/>
              <a:gd name="T74" fmla="*/ 2147483647 w 1279"/>
              <a:gd name="T75" fmla="*/ 2147483647 h 542"/>
              <a:gd name="T76" fmla="*/ 2147483647 w 1279"/>
              <a:gd name="T77" fmla="*/ 2147483647 h 542"/>
              <a:gd name="T78" fmla="*/ 2147483647 w 1279"/>
              <a:gd name="T79" fmla="*/ 2147483647 h 542"/>
              <a:gd name="T80" fmla="*/ 2147483647 w 1279"/>
              <a:gd name="T81" fmla="*/ 2147483647 h 542"/>
              <a:gd name="T82" fmla="*/ 2147483647 w 1279"/>
              <a:gd name="T83" fmla="*/ 2147483647 h 542"/>
              <a:gd name="T84" fmla="*/ 2147483647 w 1279"/>
              <a:gd name="T85" fmla="*/ 2147483647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00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51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Freeform 83"/>
          <p:cNvSpPr>
            <a:spLocks/>
          </p:cNvSpPr>
          <p:nvPr/>
        </p:nvSpPr>
        <p:spPr bwMode="auto">
          <a:xfrm>
            <a:off x="6527361" y="5565706"/>
            <a:ext cx="795119" cy="631972"/>
          </a:xfrm>
          <a:custGeom>
            <a:avLst/>
            <a:gdLst>
              <a:gd name="T0" fmla="*/ 2147483647 w 1009"/>
              <a:gd name="T1" fmla="*/ 2147483647 h 635"/>
              <a:gd name="T2" fmla="*/ 2147483647 w 1009"/>
              <a:gd name="T3" fmla="*/ 2147483647 h 635"/>
              <a:gd name="T4" fmla="*/ 2147483647 w 1009"/>
              <a:gd name="T5" fmla="*/ 2147483647 h 635"/>
              <a:gd name="T6" fmla="*/ 2147483647 w 1009"/>
              <a:gd name="T7" fmla="*/ 2147483647 h 635"/>
              <a:gd name="T8" fmla="*/ 2147483647 w 1009"/>
              <a:gd name="T9" fmla="*/ 2147483647 h 635"/>
              <a:gd name="T10" fmla="*/ 2147483647 w 1009"/>
              <a:gd name="T11" fmla="*/ 2147483647 h 635"/>
              <a:gd name="T12" fmla="*/ 2147483647 w 1009"/>
              <a:gd name="T13" fmla="*/ 2147483647 h 635"/>
              <a:gd name="T14" fmla="*/ 2147483647 w 1009"/>
              <a:gd name="T15" fmla="*/ 2147483647 h 635"/>
              <a:gd name="T16" fmla="*/ 2147483647 w 1009"/>
              <a:gd name="T17" fmla="*/ 2147483647 h 635"/>
              <a:gd name="T18" fmla="*/ 2147483647 w 1009"/>
              <a:gd name="T19" fmla="*/ 2147483647 h 635"/>
              <a:gd name="T20" fmla="*/ 2147483647 w 1009"/>
              <a:gd name="T21" fmla="*/ 2147483647 h 635"/>
              <a:gd name="T22" fmla="*/ 2147483647 w 1009"/>
              <a:gd name="T23" fmla="*/ 2147483647 h 635"/>
              <a:gd name="T24" fmla="*/ 2147483647 w 1009"/>
              <a:gd name="T25" fmla="*/ 2147483647 h 635"/>
              <a:gd name="T26" fmla="*/ 2147483647 w 1009"/>
              <a:gd name="T27" fmla="*/ 2147483647 h 635"/>
              <a:gd name="T28" fmla="*/ 2147483647 w 1009"/>
              <a:gd name="T29" fmla="*/ 2147483647 h 635"/>
              <a:gd name="T30" fmla="*/ 2147483647 w 1009"/>
              <a:gd name="T31" fmla="*/ 2147483647 h 635"/>
              <a:gd name="T32" fmla="*/ 2147483647 w 1009"/>
              <a:gd name="T33" fmla="*/ 2147483647 h 635"/>
              <a:gd name="T34" fmla="*/ 2147483647 w 1009"/>
              <a:gd name="T35" fmla="*/ 2147483647 h 635"/>
              <a:gd name="T36" fmla="*/ 2147483647 w 1009"/>
              <a:gd name="T37" fmla="*/ 2147483647 h 635"/>
              <a:gd name="T38" fmla="*/ 2147483647 w 1009"/>
              <a:gd name="T39" fmla="*/ 2147483647 h 635"/>
              <a:gd name="T40" fmla="*/ 2147483647 w 1009"/>
              <a:gd name="T41" fmla="*/ 2147483647 h 635"/>
              <a:gd name="T42" fmla="*/ 2147483647 w 1009"/>
              <a:gd name="T43" fmla="*/ 2147483647 h 635"/>
              <a:gd name="T44" fmla="*/ 2147483647 w 1009"/>
              <a:gd name="T45" fmla="*/ 2147483647 h 635"/>
              <a:gd name="T46" fmla="*/ 2147483647 w 1009"/>
              <a:gd name="T47" fmla="*/ 2147483647 h 635"/>
              <a:gd name="T48" fmla="*/ 2147483647 w 1009"/>
              <a:gd name="T49" fmla="*/ 2147483647 h 635"/>
              <a:gd name="T50" fmla="*/ 2147483647 w 1009"/>
              <a:gd name="T51" fmla="*/ 2147483647 h 635"/>
              <a:gd name="T52" fmla="*/ 2147483647 w 1009"/>
              <a:gd name="T53" fmla="*/ 2147483647 h 635"/>
              <a:gd name="T54" fmla="*/ 2147483647 w 1009"/>
              <a:gd name="T55" fmla="*/ 2147483647 h 635"/>
              <a:gd name="T56" fmla="*/ 2147483647 w 1009"/>
              <a:gd name="T57" fmla="*/ 2147483647 h 635"/>
              <a:gd name="T58" fmla="*/ 2147483647 w 1009"/>
              <a:gd name="T59" fmla="*/ 2147483647 h 635"/>
              <a:gd name="T60" fmla="*/ 2147483647 w 1009"/>
              <a:gd name="T61" fmla="*/ 2147483647 h 635"/>
              <a:gd name="T62" fmla="*/ 2147483647 w 1009"/>
              <a:gd name="T63" fmla="*/ 2147483647 h 635"/>
              <a:gd name="T64" fmla="*/ 2147483647 w 1009"/>
              <a:gd name="T65" fmla="*/ 2147483647 h 635"/>
              <a:gd name="T66" fmla="*/ 2147483647 w 1009"/>
              <a:gd name="T67" fmla="*/ 2147483647 h 635"/>
              <a:gd name="T68" fmla="*/ 2147483647 w 1009"/>
              <a:gd name="T69" fmla="*/ 2147483647 h 635"/>
              <a:gd name="T70" fmla="*/ 2147483647 w 1009"/>
              <a:gd name="T71" fmla="*/ 2147483647 h 635"/>
              <a:gd name="T72" fmla="*/ 2147483647 w 1009"/>
              <a:gd name="T73" fmla="*/ 2147483647 h 635"/>
              <a:gd name="T74" fmla="*/ 2147483647 w 1009"/>
              <a:gd name="T75" fmla="*/ 2147483647 h 635"/>
              <a:gd name="T76" fmla="*/ 2147483647 w 1009"/>
              <a:gd name="T77" fmla="*/ 2147483647 h 635"/>
              <a:gd name="T78" fmla="*/ 2147483647 w 1009"/>
              <a:gd name="T79" fmla="*/ 2147483647 h 635"/>
              <a:gd name="T80" fmla="*/ 2147483647 w 1009"/>
              <a:gd name="T81" fmla="*/ 2147483647 h 635"/>
              <a:gd name="T82" fmla="*/ 2147483647 w 1009"/>
              <a:gd name="T83" fmla="*/ 2147483647 h 635"/>
              <a:gd name="T84" fmla="*/ 2147483647 w 1009"/>
              <a:gd name="T85" fmla="*/ 2147483647 h 635"/>
              <a:gd name="T86" fmla="*/ 2147483647 w 1009"/>
              <a:gd name="T87" fmla="*/ 2147483647 h 635"/>
              <a:gd name="T88" fmla="*/ 2147483647 w 1009"/>
              <a:gd name="T89" fmla="*/ 2147483647 h 635"/>
              <a:gd name="T90" fmla="*/ 2147483647 w 1009"/>
              <a:gd name="T91" fmla="*/ 2147483647 h 635"/>
              <a:gd name="T92" fmla="*/ 2147483647 w 1009"/>
              <a:gd name="T93" fmla="*/ 2147483647 h 635"/>
              <a:gd name="T94" fmla="*/ 2147483647 w 1009"/>
              <a:gd name="T95" fmla="*/ 2147483647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9966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Rounded Rectangle 28"/>
          <p:cNvSpPr/>
          <p:nvPr/>
        </p:nvSpPr>
        <p:spPr bwMode="auto">
          <a:xfrm>
            <a:off x="7044335" y="1016979"/>
            <a:ext cx="2070790" cy="92964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322480" y="1185894"/>
            <a:ext cx="1860020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1</a:t>
            </a:r>
            <a:r>
              <a:rPr lang="en-US" altLang="en-US" sz="1400" dirty="0" smtClean="0"/>
              <a:t>: Activity calls </a:t>
            </a:r>
            <a:br>
              <a:rPr lang="en-US" altLang="en-US" sz="1400" dirty="0" smtClean="0"/>
            </a:br>
            <a:r>
              <a:rPr lang="en-US" altLang="en-US" sz="1400" dirty="0" err="1" smtClean="0"/>
              <a:t>downloadImage</a:t>
            </a:r>
            <a:r>
              <a:rPr lang="en-US" altLang="en-US" sz="1400" dirty="0" smtClean="0"/>
              <a:t>() </a:t>
            </a:r>
            <a:br>
              <a:rPr lang="en-US" altLang="en-US" sz="1400" dirty="0" smtClean="0"/>
            </a:br>
            <a:r>
              <a:rPr lang="en-US" altLang="en-US" sz="1400" dirty="0" smtClean="0"/>
              <a:t>with image URL</a:t>
            </a:r>
            <a:endParaRPr lang="en-US" sz="1400" dirty="0"/>
          </a:p>
        </p:txBody>
      </p:sp>
      <p:cxnSp>
        <p:nvCxnSpPr>
          <p:cNvPr id="32" name="Curved Connector 31"/>
          <p:cNvCxnSpPr/>
          <p:nvPr/>
        </p:nvCxnSpPr>
        <p:spPr bwMode="auto">
          <a:xfrm rot="10800000" flipV="1">
            <a:off x="6311615" y="1946620"/>
            <a:ext cx="647450" cy="591765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Freeform 71"/>
          <p:cNvSpPr>
            <a:spLocks/>
          </p:cNvSpPr>
          <p:nvPr/>
        </p:nvSpPr>
        <p:spPr bwMode="auto">
          <a:xfrm rot="21060000">
            <a:off x="6905270" y="1470891"/>
            <a:ext cx="673966" cy="64785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" name="Freeform 72"/>
          <p:cNvSpPr>
            <a:spLocks/>
          </p:cNvSpPr>
          <p:nvPr/>
        </p:nvSpPr>
        <p:spPr bwMode="auto">
          <a:xfrm rot="5400000">
            <a:off x="5668137" y="2322384"/>
            <a:ext cx="667685" cy="619269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634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5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Rectangle 55"/>
          <p:cNvSpPr/>
          <p:nvPr/>
        </p:nvSpPr>
        <p:spPr bwMode="auto">
          <a:xfrm rot="5400000">
            <a:off x="4451214" y="2241572"/>
            <a:ext cx="3366309" cy="2366544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-114300" y="533400"/>
            <a:ext cx="9398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Motivating Example: Android App</a:t>
            </a:r>
          </a:p>
        </p:txBody>
      </p:sp>
      <p:sp>
        <p:nvSpPr>
          <p:cNvPr id="3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-18224" y="1200389"/>
            <a:ext cx="3807509" cy="3820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app Activity directs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Service to download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images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from a web server 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Service caches the images locally in external memory files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managed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Content Provider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Image URI is returned to Activity &amp; displayed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Activity </a:t>
            </a:r>
            <a:r>
              <a:rPr lang="en-US" sz="2000" dirty="0"/>
              <a:t>&amp; Service interact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via </a:t>
            </a:r>
            <a:r>
              <a:rPr lang="en-US" sz="2000" dirty="0"/>
              <a:t>the Android Binder </a:t>
            </a:r>
            <a:r>
              <a:rPr lang="en-US" sz="2000" dirty="0" smtClean="0"/>
              <a:t>IPC mechanism</a:t>
            </a:r>
            <a:endParaRPr lang="en-US" sz="2000" dirty="0"/>
          </a:p>
        </p:txBody>
      </p:sp>
      <p:cxnSp>
        <p:nvCxnSpPr>
          <p:cNvPr id="31" name="Curved Connector 30"/>
          <p:cNvCxnSpPr/>
          <p:nvPr/>
        </p:nvCxnSpPr>
        <p:spPr bwMode="auto">
          <a:xfrm rot="10800000" flipH="1">
            <a:off x="6233564" y="3459245"/>
            <a:ext cx="1005742" cy="666750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Flowchart: Magnetic Disk 32"/>
          <p:cNvSpPr/>
          <p:nvPr/>
        </p:nvSpPr>
        <p:spPr bwMode="auto">
          <a:xfrm>
            <a:off x="3909580" y="4744796"/>
            <a:ext cx="1641541" cy="1467326"/>
          </a:xfrm>
          <a:prstGeom prst="flowChartMagneticDisk">
            <a:avLst/>
          </a:prstGeom>
          <a:gradFill flip="none" rotWithShape="1">
            <a:gsLst>
              <a:gs pos="0">
                <a:srgbClr val="E1FFFF">
                  <a:shade val="30000"/>
                  <a:satMod val="115000"/>
                </a:srgbClr>
              </a:gs>
              <a:gs pos="50000">
                <a:srgbClr val="E1FFFF">
                  <a:shade val="67500"/>
                  <a:satMod val="115000"/>
                </a:srgbClr>
              </a:gs>
              <a:gs pos="100000">
                <a:srgbClr val="E1FFFF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Metadata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Provider</a:t>
            </a:r>
          </a:p>
        </p:txBody>
      </p:sp>
      <p:cxnSp>
        <p:nvCxnSpPr>
          <p:cNvPr id="34" name="Curved Connector 33"/>
          <p:cNvCxnSpPr/>
          <p:nvPr/>
        </p:nvCxnSpPr>
        <p:spPr bwMode="auto">
          <a:xfrm rot="16200000" flipV="1">
            <a:off x="5835374" y="4318490"/>
            <a:ext cx="628655" cy="614361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grpSp>
        <p:nvGrpSpPr>
          <p:cNvPr id="38" name="Group 37"/>
          <p:cNvGrpSpPr/>
          <p:nvPr/>
        </p:nvGrpSpPr>
        <p:grpSpPr>
          <a:xfrm>
            <a:off x="4009652" y="1685875"/>
            <a:ext cx="2266930" cy="2607433"/>
            <a:chOff x="6304934" y="2802958"/>
            <a:chExt cx="2266930" cy="1633113"/>
          </a:xfrm>
          <a:solidFill>
            <a:schemeClr val="bg1">
              <a:lumMod val="95000"/>
            </a:schemeClr>
          </a:solidFill>
        </p:grpSpPr>
        <p:sp>
          <p:nvSpPr>
            <p:cNvPr id="39" name="Rounded Rectangle 38"/>
            <p:cNvSpPr/>
            <p:nvPr/>
          </p:nvSpPr>
          <p:spPr bwMode="auto">
            <a:xfrm>
              <a:off x="6304934" y="2802958"/>
              <a:ext cx="2266930" cy="163311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36559" y="2887857"/>
              <a:ext cx="1996509" cy="341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dirty="0" smtClean="0"/>
                <a:t>Download Service</a:t>
              </a:r>
              <a:endParaRPr lang="en-US" dirty="0"/>
            </a:p>
          </p:txBody>
        </p:sp>
      </p:grpSp>
      <p:sp>
        <p:nvSpPr>
          <p:cNvPr id="41" name="Flowchart: Multidocument 40"/>
          <p:cNvSpPr/>
          <p:nvPr/>
        </p:nvSpPr>
        <p:spPr bwMode="auto">
          <a:xfrm>
            <a:off x="5681847" y="5019493"/>
            <a:ext cx="1060704" cy="654784"/>
          </a:xfrm>
          <a:prstGeom prst="flowChartMultidocumen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>
                <a:latin typeface="Arial" charset="0"/>
              </a:rPr>
              <a:t>Image Files</a:t>
            </a:r>
            <a:endParaRPr kumimoji="0" lang="en-US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" name="Curved Connector 43"/>
          <p:cNvCxnSpPr/>
          <p:nvPr/>
        </p:nvCxnSpPr>
        <p:spPr bwMode="auto">
          <a:xfrm rot="5400000" flipH="1" flipV="1">
            <a:off x="4637896" y="4410191"/>
            <a:ext cx="745887" cy="548194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45" name="Rectangle 44"/>
          <p:cNvSpPr/>
          <p:nvPr/>
        </p:nvSpPr>
        <p:spPr>
          <a:xfrm>
            <a:off x="6240362" y="2775039"/>
            <a:ext cx="1035695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5</a:t>
            </a:r>
            <a:r>
              <a:rPr lang="en-US" altLang="en-US" sz="1400" dirty="0" smtClean="0"/>
              <a:t>: Activity displays image</a:t>
            </a:r>
            <a:endParaRPr lang="en-US" sz="1400" dirty="0"/>
          </a:p>
        </p:txBody>
      </p:sp>
      <p:sp>
        <p:nvSpPr>
          <p:cNvPr id="47" name="Freeform 85"/>
          <p:cNvSpPr>
            <a:spLocks/>
          </p:cNvSpPr>
          <p:nvPr/>
        </p:nvSpPr>
        <p:spPr bwMode="auto">
          <a:xfrm rot="5616648">
            <a:off x="3482611" y="4377946"/>
            <a:ext cx="1007809" cy="535641"/>
          </a:xfrm>
          <a:custGeom>
            <a:avLst/>
            <a:gdLst>
              <a:gd name="T0" fmla="*/ 2147483647 w 1279"/>
              <a:gd name="T1" fmla="*/ 2147483647 h 542"/>
              <a:gd name="T2" fmla="*/ 2147483647 w 1279"/>
              <a:gd name="T3" fmla="*/ 2147483647 h 542"/>
              <a:gd name="T4" fmla="*/ 2147483647 w 1279"/>
              <a:gd name="T5" fmla="*/ 2147483647 h 542"/>
              <a:gd name="T6" fmla="*/ 2147483647 w 1279"/>
              <a:gd name="T7" fmla="*/ 2147483647 h 542"/>
              <a:gd name="T8" fmla="*/ 2147483647 w 1279"/>
              <a:gd name="T9" fmla="*/ 2147483647 h 542"/>
              <a:gd name="T10" fmla="*/ 2147483647 w 1279"/>
              <a:gd name="T11" fmla="*/ 2147483647 h 542"/>
              <a:gd name="T12" fmla="*/ 2147483647 w 1279"/>
              <a:gd name="T13" fmla="*/ 2147483647 h 542"/>
              <a:gd name="T14" fmla="*/ 2147483647 w 1279"/>
              <a:gd name="T15" fmla="*/ 2147483647 h 542"/>
              <a:gd name="T16" fmla="*/ 2147483647 w 1279"/>
              <a:gd name="T17" fmla="*/ 2147483647 h 542"/>
              <a:gd name="T18" fmla="*/ 2147483647 w 1279"/>
              <a:gd name="T19" fmla="*/ 2147483647 h 542"/>
              <a:gd name="T20" fmla="*/ 2147483647 w 1279"/>
              <a:gd name="T21" fmla="*/ 2147483647 h 542"/>
              <a:gd name="T22" fmla="*/ 2147483647 w 1279"/>
              <a:gd name="T23" fmla="*/ 2147483647 h 542"/>
              <a:gd name="T24" fmla="*/ 2147483647 w 1279"/>
              <a:gd name="T25" fmla="*/ 2147483647 h 542"/>
              <a:gd name="T26" fmla="*/ 2147483647 w 1279"/>
              <a:gd name="T27" fmla="*/ 2147483647 h 542"/>
              <a:gd name="T28" fmla="*/ 2147483647 w 1279"/>
              <a:gd name="T29" fmla="*/ 2147483647 h 542"/>
              <a:gd name="T30" fmla="*/ 2147483647 w 1279"/>
              <a:gd name="T31" fmla="*/ 2147483647 h 542"/>
              <a:gd name="T32" fmla="*/ 2147483647 w 1279"/>
              <a:gd name="T33" fmla="*/ 2147483647 h 542"/>
              <a:gd name="T34" fmla="*/ 2147483647 w 1279"/>
              <a:gd name="T35" fmla="*/ 2147483647 h 542"/>
              <a:gd name="T36" fmla="*/ 2147483647 w 1279"/>
              <a:gd name="T37" fmla="*/ 2147483647 h 542"/>
              <a:gd name="T38" fmla="*/ 2147483647 w 1279"/>
              <a:gd name="T39" fmla="*/ 0 h 542"/>
              <a:gd name="T40" fmla="*/ 2147483647 w 1279"/>
              <a:gd name="T41" fmla="*/ 2147483647 h 542"/>
              <a:gd name="T42" fmla="*/ 2147483647 w 1279"/>
              <a:gd name="T43" fmla="*/ 2147483647 h 542"/>
              <a:gd name="T44" fmla="*/ 2147483647 w 1279"/>
              <a:gd name="T45" fmla="*/ 2147483647 h 542"/>
              <a:gd name="T46" fmla="*/ 2147483647 w 1279"/>
              <a:gd name="T47" fmla="*/ 2147483647 h 542"/>
              <a:gd name="T48" fmla="*/ 2147483647 w 1279"/>
              <a:gd name="T49" fmla="*/ 2147483647 h 542"/>
              <a:gd name="T50" fmla="*/ 2147483647 w 1279"/>
              <a:gd name="T51" fmla="*/ 2147483647 h 542"/>
              <a:gd name="T52" fmla="*/ 2147483647 w 1279"/>
              <a:gd name="T53" fmla="*/ 2147483647 h 542"/>
              <a:gd name="T54" fmla="*/ 2147483647 w 1279"/>
              <a:gd name="T55" fmla="*/ 2147483647 h 542"/>
              <a:gd name="T56" fmla="*/ 2147483647 w 1279"/>
              <a:gd name="T57" fmla="*/ 2147483647 h 542"/>
              <a:gd name="T58" fmla="*/ 2147483647 w 1279"/>
              <a:gd name="T59" fmla="*/ 2147483647 h 542"/>
              <a:gd name="T60" fmla="*/ 2147483647 w 1279"/>
              <a:gd name="T61" fmla="*/ 2147483647 h 542"/>
              <a:gd name="T62" fmla="*/ 2147483647 w 1279"/>
              <a:gd name="T63" fmla="*/ 2147483647 h 542"/>
              <a:gd name="T64" fmla="*/ 2147483647 w 1279"/>
              <a:gd name="T65" fmla="*/ 2147483647 h 542"/>
              <a:gd name="T66" fmla="*/ 2147483647 w 1279"/>
              <a:gd name="T67" fmla="*/ 2147483647 h 542"/>
              <a:gd name="T68" fmla="*/ 2147483647 w 1279"/>
              <a:gd name="T69" fmla="*/ 2147483647 h 542"/>
              <a:gd name="T70" fmla="*/ 2147483647 w 1279"/>
              <a:gd name="T71" fmla="*/ 2147483647 h 542"/>
              <a:gd name="T72" fmla="*/ 2147483647 w 1279"/>
              <a:gd name="T73" fmla="*/ 2147483647 h 542"/>
              <a:gd name="T74" fmla="*/ 2147483647 w 1279"/>
              <a:gd name="T75" fmla="*/ 2147483647 h 542"/>
              <a:gd name="T76" fmla="*/ 2147483647 w 1279"/>
              <a:gd name="T77" fmla="*/ 2147483647 h 542"/>
              <a:gd name="T78" fmla="*/ 2147483647 w 1279"/>
              <a:gd name="T79" fmla="*/ 2147483647 h 542"/>
              <a:gd name="T80" fmla="*/ 2147483647 w 1279"/>
              <a:gd name="T81" fmla="*/ 2147483647 h 542"/>
              <a:gd name="T82" fmla="*/ 2147483647 w 1279"/>
              <a:gd name="T83" fmla="*/ 2147483647 h 542"/>
              <a:gd name="T84" fmla="*/ 2147483647 w 1279"/>
              <a:gd name="T85" fmla="*/ 2147483647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00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69837" y="6425933"/>
            <a:ext cx="751763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www.dre.vanderbilt.edu/~schmidt/cs282</a:t>
            </a:r>
            <a:r>
              <a:rPr lang="en-US" sz="2000" dirty="0" smtClean="0"/>
              <a:t> for info on this app</a:t>
            </a:r>
            <a:endParaRPr lang="en-US" sz="2000" dirty="0"/>
          </a:p>
        </p:txBody>
      </p:sp>
      <p:sp>
        <p:nvSpPr>
          <p:cNvPr id="29" name="Freeform 83"/>
          <p:cNvSpPr>
            <a:spLocks/>
          </p:cNvSpPr>
          <p:nvPr/>
        </p:nvSpPr>
        <p:spPr bwMode="auto">
          <a:xfrm>
            <a:off x="6527361" y="5565706"/>
            <a:ext cx="795119" cy="631972"/>
          </a:xfrm>
          <a:custGeom>
            <a:avLst/>
            <a:gdLst>
              <a:gd name="T0" fmla="*/ 2147483647 w 1009"/>
              <a:gd name="T1" fmla="*/ 2147483647 h 635"/>
              <a:gd name="T2" fmla="*/ 2147483647 w 1009"/>
              <a:gd name="T3" fmla="*/ 2147483647 h 635"/>
              <a:gd name="T4" fmla="*/ 2147483647 w 1009"/>
              <a:gd name="T5" fmla="*/ 2147483647 h 635"/>
              <a:gd name="T6" fmla="*/ 2147483647 w 1009"/>
              <a:gd name="T7" fmla="*/ 2147483647 h 635"/>
              <a:gd name="T8" fmla="*/ 2147483647 w 1009"/>
              <a:gd name="T9" fmla="*/ 2147483647 h 635"/>
              <a:gd name="T10" fmla="*/ 2147483647 w 1009"/>
              <a:gd name="T11" fmla="*/ 2147483647 h 635"/>
              <a:gd name="T12" fmla="*/ 2147483647 w 1009"/>
              <a:gd name="T13" fmla="*/ 2147483647 h 635"/>
              <a:gd name="T14" fmla="*/ 2147483647 w 1009"/>
              <a:gd name="T15" fmla="*/ 2147483647 h 635"/>
              <a:gd name="T16" fmla="*/ 2147483647 w 1009"/>
              <a:gd name="T17" fmla="*/ 2147483647 h 635"/>
              <a:gd name="T18" fmla="*/ 2147483647 w 1009"/>
              <a:gd name="T19" fmla="*/ 2147483647 h 635"/>
              <a:gd name="T20" fmla="*/ 2147483647 w 1009"/>
              <a:gd name="T21" fmla="*/ 2147483647 h 635"/>
              <a:gd name="T22" fmla="*/ 2147483647 w 1009"/>
              <a:gd name="T23" fmla="*/ 2147483647 h 635"/>
              <a:gd name="T24" fmla="*/ 2147483647 w 1009"/>
              <a:gd name="T25" fmla="*/ 2147483647 h 635"/>
              <a:gd name="T26" fmla="*/ 2147483647 w 1009"/>
              <a:gd name="T27" fmla="*/ 2147483647 h 635"/>
              <a:gd name="T28" fmla="*/ 2147483647 w 1009"/>
              <a:gd name="T29" fmla="*/ 2147483647 h 635"/>
              <a:gd name="T30" fmla="*/ 2147483647 w 1009"/>
              <a:gd name="T31" fmla="*/ 2147483647 h 635"/>
              <a:gd name="T32" fmla="*/ 2147483647 w 1009"/>
              <a:gd name="T33" fmla="*/ 2147483647 h 635"/>
              <a:gd name="T34" fmla="*/ 2147483647 w 1009"/>
              <a:gd name="T35" fmla="*/ 2147483647 h 635"/>
              <a:gd name="T36" fmla="*/ 2147483647 w 1009"/>
              <a:gd name="T37" fmla="*/ 2147483647 h 635"/>
              <a:gd name="T38" fmla="*/ 2147483647 w 1009"/>
              <a:gd name="T39" fmla="*/ 2147483647 h 635"/>
              <a:gd name="T40" fmla="*/ 2147483647 w 1009"/>
              <a:gd name="T41" fmla="*/ 2147483647 h 635"/>
              <a:gd name="T42" fmla="*/ 2147483647 w 1009"/>
              <a:gd name="T43" fmla="*/ 2147483647 h 635"/>
              <a:gd name="T44" fmla="*/ 2147483647 w 1009"/>
              <a:gd name="T45" fmla="*/ 2147483647 h 635"/>
              <a:gd name="T46" fmla="*/ 2147483647 w 1009"/>
              <a:gd name="T47" fmla="*/ 2147483647 h 635"/>
              <a:gd name="T48" fmla="*/ 2147483647 w 1009"/>
              <a:gd name="T49" fmla="*/ 2147483647 h 635"/>
              <a:gd name="T50" fmla="*/ 2147483647 w 1009"/>
              <a:gd name="T51" fmla="*/ 2147483647 h 635"/>
              <a:gd name="T52" fmla="*/ 2147483647 w 1009"/>
              <a:gd name="T53" fmla="*/ 2147483647 h 635"/>
              <a:gd name="T54" fmla="*/ 2147483647 w 1009"/>
              <a:gd name="T55" fmla="*/ 2147483647 h 635"/>
              <a:gd name="T56" fmla="*/ 2147483647 w 1009"/>
              <a:gd name="T57" fmla="*/ 2147483647 h 635"/>
              <a:gd name="T58" fmla="*/ 2147483647 w 1009"/>
              <a:gd name="T59" fmla="*/ 2147483647 h 635"/>
              <a:gd name="T60" fmla="*/ 2147483647 w 1009"/>
              <a:gd name="T61" fmla="*/ 2147483647 h 635"/>
              <a:gd name="T62" fmla="*/ 2147483647 w 1009"/>
              <a:gd name="T63" fmla="*/ 2147483647 h 635"/>
              <a:gd name="T64" fmla="*/ 2147483647 w 1009"/>
              <a:gd name="T65" fmla="*/ 2147483647 h 635"/>
              <a:gd name="T66" fmla="*/ 2147483647 w 1009"/>
              <a:gd name="T67" fmla="*/ 2147483647 h 635"/>
              <a:gd name="T68" fmla="*/ 2147483647 w 1009"/>
              <a:gd name="T69" fmla="*/ 2147483647 h 635"/>
              <a:gd name="T70" fmla="*/ 2147483647 w 1009"/>
              <a:gd name="T71" fmla="*/ 2147483647 h 635"/>
              <a:gd name="T72" fmla="*/ 2147483647 w 1009"/>
              <a:gd name="T73" fmla="*/ 2147483647 h 635"/>
              <a:gd name="T74" fmla="*/ 2147483647 w 1009"/>
              <a:gd name="T75" fmla="*/ 2147483647 h 635"/>
              <a:gd name="T76" fmla="*/ 2147483647 w 1009"/>
              <a:gd name="T77" fmla="*/ 2147483647 h 635"/>
              <a:gd name="T78" fmla="*/ 2147483647 w 1009"/>
              <a:gd name="T79" fmla="*/ 2147483647 h 635"/>
              <a:gd name="T80" fmla="*/ 2147483647 w 1009"/>
              <a:gd name="T81" fmla="*/ 2147483647 h 635"/>
              <a:gd name="T82" fmla="*/ 2147483647 w 1009"/>
              <a:gd name="T83" fmla="*/ 2147483647 h 635"/>
              <a:gd name="T84" fmla="*/ 2147483647 w 1009"/>
              <a:gd name="T85" fmla="*/ 2147483647 h 635"/>
              <a:gd name="T86" fmla="*/ 2147483647 w 1009"/>
              <a:gd name="T87" fmla="*/ 2147483647 h 635"/>
              <a:gd name="T88" fmla="*/ 2147483647 w 1009"/>
              <a:gd name="T89" fmla="*/ 2147483647 h 635"/>
              <a:gd name="T90" fmla="*/ 2147483647 w 1009"/>
              <a:gd name="T91" fmla="*/ 2147483647 h 635"/>
              <a:gd name="T92" fmla="*/ 2147483647 w 1009"/>
              <a:gd name="T93" fmla="*/ 2147483647 h 635"/>
              <a:gd name="T94" fmla="*/ 2147483647 w 1009"/>
              <a:gd name="T95" fmla="*/ 2147483647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9966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Rounded Rectangle 29"/>
          <p:cNvSpPr/>
          <p:nvPr/>
        </p:nvSpPr>
        <p:spPr bwMode="auto">
          <a:xfrm>
            <a:off x="7044335" y="1016979"/>
            <a:ext cx="2070790" cy="92964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322480" y="1185894"/>
            <a:ext cx="1860020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1</a:t>
            </a:r>
            <a:r>
              <a:rPr lang="en-US" altLang="en-US" sz="1400" dirty="0" smtClean="0"/>
              <a:t>: Activity calls </a:t>
            </a:r>
            <a:br>
              <a:rPr lang="en-US" altLang="en-US" sz="1400" dirty="0" smtClean="0"/>
            </a:br>
            <a:r>
              <a:rPr lang="en-US" altLang="en-US" sz="1400" dirty="0" err="1" smtClean="0"/>
              <a:t>downloadImage</a:t>
            </a:r>
            <a:r>
              <a:rPr lang="en-US" altLang="en-US" sz="1400" dirty="0" smtClean="0"/>
              <a:t>() </a:t>
            </a:r>
            <a:br>
              <a:rPr lang="en-US" altLang="en-US" sz="1400" dirty="0" smtClean="0"/>
            </a:br>
            <a:r>
              <a:rPr lang="en-US" altLang="en-US" sz="1400" dirty="0" smtClean="0"/>
              <a:t>with image URL</a:t>
            </a:r>
            <a:endParaRPr lang="en-US" sz="1400" dirty="0"/>
          </a:p>
        </p:txBody>
      </p:sp>
      <p:cxnSp>
        <p:nvCxnSpPr>
          <p:cNvPr id="35" name="Curved Connector 34"/>
          <p:cNvCxnSpPr/>
          <p:nvPr/>
        </p:nvCxnSpPr>
        <p:spPr bwMode="auto">
          <a:xfrm rot="10800000" flipV="1">
            <a:off x="6311615" y="1946620"/>
            <a:ext cx="647450" cy="591765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Freeform 71"/>
          <p:cNvSpPr>
            <a:spLocks/>
          </p:cNvSpPr>
          <p:nvPr/>
        </p:nvSpPr>
        <p:spPr bwMode="auto">
          <a:xfrm rot="21060000">
            <a:off x="6905270" y="1470891"/>
            <a:ext cx="673966" cy="64785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977652" y="2165416"/>
            <a:ext cx="2091514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/>
              <a:t>2</a:t>
            </a:r>
            <a:r>
              <a:rPr lang="en-US" altLang="en-US" sz="1400" dirty="0" smtClean="0"/>
              <a:t>: Sends GET request to web server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sz="1400" dirty="0" smtClean="0"/>
              <a:t>3: Stores downloaded image in </a:t>
            </a:r>
            <a:r>
              <a:rPr lang="en-US" sz="1400" dirty="0" err="1" smtClean="0"/>
              <a:t>filesystem</a:t>
            </a:r>
            <a:r>
              <a:rPr lang="en-US" sz="1400" dirty="0" smtClean="0"/>
              <a:t> &amp; metadata in Content Provider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 smtClean="0"/>
              <a:t>4. Returns </a:t>
            </a:r>
            <a:r>
              <a:rPr lang="en-US" altLang="en-US" sz="1400" dirty="0"/>
              <a:t>image URI back to Activity</a:t>
            </a:r>
            <a:endParaRPr lang="en-US" sz="1400" dirty="0"/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endParaRPr lang="en-US" sz="1400" dirty="0"/>
          </a:p>
        </p:txBody>
      </p:sp>
      <p:sp>
        <p:nvSpPr>
          <p:cNvPr id="55" name="Freeform 72"/>
          <p:cNvSpPr>
            <a:spLocks/>
          </p:cNvSpPr>
          <p:nvPr/>
        </p:nvSpPr>
        <p:spPr bwMode="auto">
          <a:xfrm rot="5400000">
            <a:off x="5668137" y="2322384"/>
            <a:ext cx="667685" cy="619269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00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51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2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Rectangle 56"/>
          <p:cNvSpPr/>
          <p:nvPr/>
        </p:nvSpPr>
        <p:spPr bwMode="auto">
          <a:xfrm rot="5400000">
            <a:off x="4451214" y="2241572"/>
            <a:ext cx="3366309" cy="2366544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8" name="Curved Connector 57"/>
          <p:cNvCxnSpPr/>
          <p:nvPr/>
        </p:nvCxnSpPr>
        <p:spPr bwMode="auto">
          <a:xfrm rot="10800000" flipH="1">
            <a:off x="6233564" y="3459245"/>
            <a:ext cx="1005742" cy="666750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-114300" y="533400"/>
            <a:ext cx="9398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Motivating Example: Android App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9837" y="6425933"/>
            <a:ext cx="751763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www.dre.vanderbilt.edu/~schmidt/cs282</a:t>
            </a:r>
            <a:r>
              <a:rPr lang="en-US" sz="2000" dirty="0" smtClean="0"/>
              <a:t> for info on this app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598985" y="5468494"/>
            <a:ext cx="2323509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Showcase use of the </a:t>
            </a:r>
            <a:r>
              <a:rPr lang="en-US" sz="2000" i="1" dirty="0" smtClean="0"/>
              <a:t>Proxy</a:t>
            </a:r>
            <a:r>
              <a:rPr lang="en-US" sz="2000" dirty="0" smtClean="0"/>
              <a:t> pattern</a:t>
            </a:r>
            <a:endParaRPr lang="en-US" sz="2000" dirty="0"/>
          </a:p>
        </p:txBody>
      </p:sp>
      <p:sp>
        <p:nvSpPr>
          <p:cNvPr id="3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-18224" y="1200389"/>
            <a:ext cx="3807509" cy="3820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app Activity directs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Service to download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images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from a web server 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Service caches the images locally in external memory files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managed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Content Provider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Image URI is returned to Activity &amp; displayed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Activity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Service interact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via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Android Binder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IPC mechanism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Flowchart: Magnetic Disk 32"/>
          <p:cNvSpPr/>
          <p:nvPr/>
        </p:nvSpPr>
        <p:spPr bwMode="auto">
          <a:xfrm>
            <a:off x="3909580" y="4744796"/>
            <a:ext cx="1641541" cy="1467326"/>
          </a:xfrm>
          <a:prstGeom prst="flowChartMagneticDisk">
            <a:avLst/>
          </a:prstGeom>
          <a:gradFill flip="none" rotWithShape="1">
            <a:gsLst>
              <a:gs pos="0">
                <a:srgbClr val="E1FFFF">
                  <a:shade val="30000"/>
                  <a:satMod val="115000"/>
                </a:srgbClr>
              </a:gs>
              <a:gs pos="50000">
                <a:srgbClr val="E1FFFF">
                  <a:shade val="67500"/>
                  <a:satMod val="115000"/>
                </a:srgbClr>
              </a:gs>
              <a:gs pos="100000">
                <a:srgbClr val="E1FFFF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Metadata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Provider</a:t>
            </a:r>
          </a:p>
        </p:txBody>
      </p:sp>
      <p:cxnSp>
        <p:nvCxnSpPr>
          <p:cNvPr id="34" name="Curved Connector 33"/>
          <p:cNvCxnSpPr/>
          <p:nvPr/>
        </p:nvCxnSpPr>
        <p:spPr bwMode="auto">
          <a:xfrm rot="16200000" flipV="1">
            <a:off x="5835374" y="4318490"/>
            <a:ext cx="628655" cy="614361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grpSp>
        <p:nvGrpSpPr>
          <p:cNvPr id="38" name="Group 37"/>
          <p:cNvGrpSpPr/>
          <p:nvPr/>
        </p:nvGrpSpPr>
        <p:grpSpPr>
          <a:xfrm>
            <a:off x="4009652" y="1685875"/>
            <a:ext cx="2266930" cy="2607433"/>
            <a:chOff x="6304934" y="2802958"/>
            <a:chExt cx="2266930" cy="1633113"/>
          </a:xfrm>
          <a:solidFill>
            <a:schemeClr val="bg1">
              <a:lumMod val="95000"/>
            </a:schemeClr>
          </a:solidFill>
        </p:grpSpPr>
        <p:sp>
          <p:nvSpPr>
            <p:cNvPr id="39" name="Rounded Rectangle 38"/>
            <p:cNvSpPr/>
            <p:nvPr/>
          </p:nvSpPr>
          <p:spPr bwMode="auto">
            <a:xfrm>
              <a:off x="6304934" y="2802958"/>
              <a:ext cx="2266930" cy="163311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436559" y="2887857"/>
              <a:ext cx="1996509" cy="341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dirty="0" smtClean="0"/>
                <a:t>Download Service</a:t>
              </a:r>
              <a:endParaRPr lang="en-US" dirty="0"/>
            </a:p>
          </p:txBody>
        </p:sp>
      </p:grpSp>
      <p:sp>
        <p:nvSpPr>
          <p:cNvPr id="41" name="Flowchart: Multidocument 40"/>
          <p:cNvSpPr/>
          <p:nvPr/>
        </p:nvSpPr>
        <p:spPr bwMode="auto">
          <a:xfrm>
            <a:off x="5681847" y="5019493"/>
            <a:ext cx="1060704" cy="654784"/>
          </a:xfrm>
          <a:prstGeom prst="flowChartMultidocumen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>
                <a:latin typeface="Arial" charset="0"/>
              </a:rPr>
              <a:t>Image Files</a:t>
            </a:r>
            <a:endParaRPr kumimoji="0" lang="en-US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" name="Curved Connector 43"/>
          <p:cNvCxnSpPr/>
          <p:nvPr/>
        </p:nvCxnSpPr>
        <p:spPr bwMode="auto">
          <a:xfrm rot="5400000" flipH="1" flipV="1">
            <a:off x="4637896" y="4410191"/>
            <a:ext cx="745887" cy="548194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45" name="Rectangle 44"/>
          <p:cNvSpPr/>
          <p:nvPr/>
        </p:nvSpPr>
        <p:spPr>
          <a:xfrm>
            <a:off x="6240362" y="2775039"/>
            <a:ext cx="1035695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5</a:t>
            </a:r>
            <a:r>
              <a:rPr lang="en-US" altLang="en-US" sz="1400" dirty="0" smtClean="0"/>
              <a:t>: Activity displays image</a:t>
            </a:r>
            <a:endParaRPr lang="en-US" sz="1400" dirty="0"/>
          </a:p>
        </p:txBody>
      </p:sp>
      <p:sp>
        <p:nvSpPr>
          <p:cNvPr id="47" name="Freeform 85"/>
          <p:cNvSpPr>
            <a:spLocks/>
          </p:cNvSpPr>
          <p:nvPr/>
        </p:nvSpPr>
        <p:spPr bwMode="auto">
          <a:xfrm rot="5616648">
            <a:off x="3482611" y="4377946"/>
            <a:ext cx="1007809" cy="535641"/>
          </a:xfrm>
          <a:custGeom>
            <a:avLst/>
            <a:gdLst>
              <a:gd name="T0" fmla="*/ 2147483647 w 1279"/>
              <a:gd name="T1" fmla="*/ 2147483647 h 542"/>
              <a:gd name="T2" fmla="*/ 2147483647 w 1279"/>
              <a:gd name="T3" fmla="*/ 2147483647 h 542"/>
              <a:gd name="T4" fmla="*/ 2147483647 w 1279"/>
              <a:gd name="T5" fmla="*/ 2147483647 h 542"/>
              <a:gd name="T6" fmla="*/ 2147483647 w 1279"/>
              <a:gd name="T7" fmla="*/ 2147483647 h 542"/>
              <a:gd name="T8" fmla="*/ 2147483647 w 1279"/>
              <a:gd name="T9" fmla="*/ 2147483647 h 542"/>
              <a:gd name="T10" fmla="*/ 2147483647 w 1279"/>
              <a:gd name="T11" fmla="*/ 2147483647 h 542"/>
              <a:gd name="T12" fmla="*/ 2147483647 w 1279"/>
              <a:gd name="T13" fmla="*/ 2147483647 h 542"/>
              <a:gd name="T14" fmla="*/ 2147483647 w 1279"/>
              <a:gd name="T15" fmla="*/ 2147483647 h 542"/>
              <a:gd name="T16" fmla="*/ 2147483647 w 1279"/>
              <a:gd name="T17" fmla="*/ 2147483647 h 542"/>
              <a:gd name="T18" fmla="*/ 2147483647 w 1279"/>
              <a:gd name="T19" fmla="*/ 2147483647 h 542"/>
              <a:gd name="T20" fmla="*/ 2147483647 w 1279"/>
              <a:gd name="T21" fmla="*/ 2147483647 h 542"/>
              <a:gd name="T22" fmla="*/ 2147483647 w 1279"/>
              <a:gd name="T23" fmla="*/ 2147483647 h 542"/>
              <a:gd name="T24" fmla="*/ 2147483647 w 1279"/>
              <a:gd name="T25" fmla="*/ 2147483647 h 542"/>
              <a:gd name="T26" fmla="*/ 2147483647 w 1279"/>
              <a:gd name="T27" fmla="*/ 2147483647 h 542"/>
              <a:gd name="T28" fmla="*/ 2147483647 w 1279"/>
              <a:gd name="T29" fmla="*/ 2147483647 h 542"/>
              <a:gd name="T30" fmla="*/ 2147483647 w 1279"/>
              <a:gd name="T31" fmla="*/ 2147483647 h 542"/>
              <a:gd name="T32" fmla="*/ 2147483647 w 1279"/>
              <a:gd name="T33" fmla="*/ 2147483647 h 542"/>
              <a:gd name="T34" fmla="*/ 2147483647 w 1279"/>
              <a:gd name="T35" fmla="*/ 2147483647 h 542"/>
              <a:gd name="T36" fmla="*/ 2147483647 w 1279"/>
              <a:gd name="T37" fmla="*/ 2147483647 h 542"/>
              <a:gd name="T38" fmla="*/ 2147483647 w 1279"/>
              <a:gd name="T39" fmla="*/ 0 h 542"/>
              <a:gd name="T40" fmla="*/ 2147483647 w 1279"/>
              <a:gd name="T41" fmla="*/ 2147483647 h 542"/>
              <a:gd name="T42" fmla="*/ 2147483647 w 1279"/>
              <a:gd name="T43" fmla="*/ 2147483647 h 542"/>
              <a:gd name="T44" fmla="*/ 2147483647 w 1279"/>
              <a:gd name="T45" fmla="*/ 2147483647 h 542"/>
              <a:gd name="T46" fmla="*/ 2147483647 w 1279"/>
              <a:gd name="T47" fmla="*/ 2147483647 h 542"/>
              <a:gd name="T48" fmla="*/ 2147483647 w 1279"/>
              <a:gd name="T49" fmla="*/ 2147483647 h 542"/>
              <a:gd name="T50" fmla="*/ 2147483647 w 1279"/>
              <a:gd name="T51" fmla="*/ 2147483647 h 542"/>
              <a:gd name="T52" fmla="*/ 2147483647 w 1279"/>
              <a:gd name="T53" fmla="*/ 2147483647 h 542"/>
              <a:gd name="T54" fmla="*/ 2147483647 w 1279"/>
              <a:gd name="T55" fmla="*/ 2147483647 h 542"/>
              <a:gd name="T56" fmla="*/ 2147483647 w 1279"/>
              <a:gd name="T57" fmla="*/ 2147483647 h 542"/>
              <a:gd name="T58" fmla="*/ 2147483647 w 1279"/>
              <a:gd name="T59" fmla="*/ 2147483647 h 542"/>
              <a:gd name="T60" fmla="*/ 2147483647 w 1279"/>
              <a:gd name="T61" fmla="*/ 2147483647 h 542"/>
              <a:gd name="T62" fmla="*/ 2147483647 w 1279"/>
              <a:gd name="T63" fmla="*/ 2147483647 h 542"/>
              <a:gd name="T64" fmla="*/ 2147483647 w 1279"/>
              <a:gd name="T65" fmla="*/ 2147483647 h 542"/>
              <a:gd name="T66" fmla="*/ 2147483647 w 1279"/>
              <a:gd name="T67" fmla="*/ 2147483647 h 542"/>
              <a:gd name="T68" fmla="*/ 2147483647 w 1279"/>
              <a:gd name="T69" fmla="*/ 2147483647 h 542"/>
              <a:gd name="T70" fmla="*/ 2147483647 w 1279"/>
              <a:gd name="T71" fmla="*/ 2147483647 h 542"/>
              <a:gd name="T72" fmla="*/ 2147483647 w 1279"/>
              <a:gd name="T73" fmla="*/ 2147483647 h 542"/>
              <a:gd name="T74" fmla="*/ 2147483647 w 1279"/>
              <a:gd name="T75" fmla="*/ 2147483647 h 542"/>
              <a:gd name="T76" fmla="*/ 2147483647 w 1279"/>
              <a:gd name="T77" fmla="*/ 2147483647 h 542"/>
              <a:gd name="T78" fmla="*/ 2147483647 w 1279"/>
              <a:gd name="T79" fmla="*/ 2147483647 h 542"/>
              <a:gd name="T80" fmla="*/ 2147483647 w 1279"/>
              <a:gd name="T81" fmla="*/ 2147483647 h 542"/>
              <a:gd name="T82" fmla="*/ 2147483647 w 1279"/>
              <a:gd name="T83" fmla="*/ 2147483647 h 542"/>
              <a:gd name="T84" fmla="*/ 2147483647 w 1279"/>
              <a:gd name="T85" fmla="*/ 2147483647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00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83"/>
          <p:cNvSpPr>
            <a:spLocks/>
          </p:cNvSpPr>
          <p:nvPr/>
        </p:nvSpPr>
        <p:spPr bwMode="auto">
          <a:xfrm>
            <a:off x="6527361" y="5565706"/>
            <a:ext cx="795119" cy="631972"/>
          </a:xfrm>
          <a:custGeom>
            <a:avLst/>
            <a:gdLst>
              <a:gd name="T0" fmla="*/ 2147483647 w 1009"/>
              <a:gd name="T1" fmla="*/ 2147483647 h 635"/>
              <a:gd name="T2" fmla="*/ 2147483647 w 1009"/>
              <a:gd name="T3" fmla="*/ 2147483647 h 635"/>
              <a:gd name="T4" fmla="*/ 2147483647 w 1009"/>
              <a:gd name="T5" fmla="*/ 2147483647 h 635"/>
              <a:gd name="T6" fmla="*/ 2147483647 w 1009"/>
              <a:gd name="T7" fmla="*/ 2147483647 h 635"/>
              <a:gd name="T8" fmla="*/ 2147483647 w 1009"/>
              <a:gd name="T9" fmla="*/ 2147483647 h 635"/>
              <a:gd name="T10" fmla="*/ 2147483647 w 1009"/>
              <a:gd name="T11" fmla="*/ 2147483647 h 635"/>
              <a:gd name="T12" fmla="*/ 2147483647 w 1009"/>
              <a:gd name="T13" fmla="*/ 2147483647 h 635"/>
              <a:gd name="T14" fmla="*/ 2147483647 w 1009"/>
              <a:gd name="T15" fmla="*/ 2147483647 h 635"/>
              <a:gd name="T16" fmla="*/ 2147483647 w 1009"/>
              <a:gd name="T17" fmla="*/ 2147483647 h 635"/>
              <a:gd name="T18" fmla="*/ 2147483647 w 1009"/>
              <a:gd name="T19" fmla="*/ 2147483647 h 635"/>
              <a:gd name="T20" fmla="*/ 2147483647 w 1009"/>
              <a:gd name="T21" fmla="*/ 2147483647 h 635"/>
              <a:gd name="T22" fmla="*/ 2147483647 w 1009"/>
              <a:gd name="T23" fmla="*/ 2147483647 h 635"/>
              <a:gd name="T24" fmla="*/ 2147483647 w 1009"/>
              <a:gd name="T25" fmla="*/ 2147483647 h 635"/>
              <a:gd name="T26" fmla="*/ 2147483647 w 1009"/>
              <a:gd name="T27" fmla="*/ 2147483647 h 635"/>
              <a:gd name="T28" fmla="*/ 2147483647 w 1009"/>
              <a:gd name="T29" fmla="*/ 2147483647 h 635"/>
              <a:gd name="T30" fmla="*/ 2147483647 w 1009"/>
              <a:gd name="T31" fmla="*/ 2147483647 h 635"/>
              <a:gd name="T32" fmla="*/ 2147483647 w 1009"/>
              <a:gd name="T33" fmla="*/ 2147483647 h 635"/>
              <a:gd name="T34" fmla="*/ 2147483647 w 1009"/>
              <a:gd name="T35" fmla="*/ 2147483647 h 635"/>
              <a:gd name="T36" fmla="*/ 2147483647 w 1009"/>
              <a:gd name="T37" fmla="*/ 2147483647 h 635"/>
              <a:gd name="T38" fmla="*/ 2147483647 w 1009"/>
              <a:gd name="T39" fmla="*/ 2147483647 h 635"/>
              <a:gd name="T40" fmla="*/ 2147483647 w 1009"/>
              <a:gd name="T41" fmla="*/ 2147483647 h 635"/>
              <a:gd name="T42" fmla="*/ 2147483647 w 1009"/>
              <a:gd name="T43" fmla="*/ 2147483647 h 635"/>
              <a:gd name="T44" fmla="*/ 2147483647 w 1009"/>
              <a:gd name="T45" fmla="*/ 2147483647 h 635"/>
              <a:gd name="T46" fmla="*/ 2147483647 w 1009"/>
              <a:gd name="T47" fmla="*/ 2147483647 h 635"/>
              <a:gd name="T48" fmla="*/ 2147483647 w 1009"/>
              <a:gd name="T49" fmla="*/ 2147483647 h 635"/>
              <a:gd name="T50" fmla="*/ 2147483647 w 1009"/>
              <a:gd name="T51" fmla="*/ 2147483647 h 635"/>
              <a:gd name="T52" fmla="*/ 2147483647 w 1009"/>
              <a:gd name="T53" fmla="*/ 2147483647 h 635"/>
              <a:gd name="T54" fmla="*/ 2147483647 w 1009"/>
              <a:gd name="T55" fmla="*/ 2147483647 h 635"/>
              <a:gd name="T56" fmla="*/ 2147483647 w 1009"/>
              <a:gd name="T57" fmla="*/ 2147483647 h 635"/>
              <a:gd name="T58" fmla="*/ 2147483647 w 1009"/>
              <a:gd name="T59" fmla="*/ 2147483647 h 635"/>
              <a:gd name="T60" fmla="*/ 2147483647 w 1009"/>
              <a:gd name="T61" fmla="*/ 2147483647 h 635"/>
              <a:gd name="T62" fmla="*/ 2147483647 w 1009"/>
              <a:gd name="T63" fmla="*/ 2147483647 h 635"/>
              <a:gd name="T64" fmla="*/ 2147483647 w 1009"/>
              <a:gd name="T65" fmla="*/ 2147483647 h 635"/>
              <a:gd name="T66" fmla="*/ 2147483647 w 1009"/>
              <a:gd name="T67" fmla="*/ 2147483647 h 635"/>
              <a:gd name="T68" fmla="*/ 2147483647 w 1009"/>
              <a:gd name="T69" fmla="*/ 2147483647 h 635"/>
              <a:gd name="T70" fmla="*/ 2147483647 w 1009"/>
              <a:gd name="T71" fmla="*/ 2147483647 h 635"/>
              <a:gd name="T72" fmla="*/ 2147483647 w 1009"/>
              <a:gd name="T73" fmla="*/ 2147483647 h 635"/>
              <a:gd name="T74" fmla="*/ 2147483647 w 1009"/>
              <a:gd name="T75" fmla="*/ 2147483647 h 635"/>
              <a:gd name="T76" fmla="*/ 2147483647 w 1009"/>
              <a:gd name="T77" fmla="*/ 2147483647 h 635"/>
              <a:gd name="T78" fmla="*/ 2147483647 w 1009"/>
              <a:gd name="T79" fmla="*/ 2147483647 h 635"/>
              <a:gd name="T80" fmla="*/ 2147483647 w 1009"/>
              <a:gd name="T81" fmla="*/ 2147483647 h 635"/>
              <a:gd name="T82" fmla="*/ 2147483647 w 1009"/>
              <a:gd name="T83" fmla="*/ 2147483647 h 635"/>
              <a:gd name="T84" fmla="*/ 2147483647 w 1009"/>
              <a:gd name="T85" fmla="*/ 2147483647 h 635"/>
              <a:gd name="T86" fmla="*/ 2147483647 w 1009"/>
              <a:gd name="T87" fmla="*/ 2147483647 h 635"/>
              <a:gd name="T88" fmla="*/ 2147483647 w 1009"/>
              <a:gd name="T89" fmla="*/ 2147483647 h 635"/>
              <a:gd name="T90" fmla="*/ 2147483647 w 1009"/>
              <a:gd name="T91" fmla="*/ 2147483647 h 635"/>
              <a:gd name="T92" fmla="*/ 2147483647 w 1009"/>
              <a:gd name="T93" fmla="*/ 2147483647 h 635"/>
              <a:gd name="T94" fmla="*/ 2147483647 w 1009"/>
              <a:gd name="T95" fmla="*/ 2147483647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9966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Rounded Rectangle 29"/>
          <p:cNvSpPr/>
          <p:nvPr/>
        </p:nvSpPr>
        <p:spPr bwMode="auto">
          <a:xfrm>
            <a:off x="7044335" y="1016979"/>
            <a:ext cx="2070790" cy="92964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322480" y="1185894"/>
            <a:ext cx="1860020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1</a:t>
            </a:r>
            <a:r>
              <a:rPr lang="en-US" altLang="en-US" sz="1400" dirty="0" smtClean="0"/>
              <a:t>: Activity calls </a:t>
            </a:r>
            <a:br>
              <a:rPr lang="en-US" altLang="en-US" sz="1400" dirty="0" smtClean="0"/>
            </a:br>
            <a:r>
              <a:rPr lang="en-US" altLang="en-US" sz="1400" dirty="0" err="1" smtClean="0"/>
              <a:t>downloadImage</a:t>
            </a:r>
            <a:r>
              <a:rPr lang="en-US" altLang="en-US" sz="1400" dirty="0" smtClean="0"/>
              <a:t>() </a:t>
            </a:r>
            <a:br>
              <a:rPr lang="en-US" altLang="en-US" sz="1400" dirty="0" smtClean="0"/>
            </a:br>
            <a:r>
              <a:rPr lang="en-US" altLang="en-US" sz="1400" dirty="0" smtClean="0"/>
              <a:t>with image URL</a:t>
            </a:r>
            <a:endParaRPr lang="en-US" sz="1400" dirty="0"/>
          </a:p>
        </p:txBody>
      </p:sp>
      <p:cxnSp>
        <p:nvCxnSpPr>
          <p:cNvPr id="53" name="Curved Connector 52"/>
          <p:cNvCxnSpPr/>
          <p:nvPr/>
        </p:nvCxnSpPr>
        <p:spPr bwMode="auto">
          <a:xfrm rot="10800000" flipV="1">
            <a:off x="6311615" y="1946620"/>
            <a:ext cx="647450" cy="591765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Freeform 71"/>
          <p:cNvSpPr>
            <a:spLocks/>
          </p:cNvSpPr>
          <p:nvPr/>
        </p:nvSpPr>
        <p:spPr bwMode="auto">
          <a:xfrm rot="21060000">
            <a:off x="6905270" y="1470891"/>
            <a:ext cx="673966" cy="64785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977652" y="2165416"/>
            <a:ext cx="2091514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/>
              <a:t>2</a:t>
            </a:r>
            <a:r>
              <a:rPr lang="en-US" altLang="en-US" sz="1400" dirty="0" smtClean="0"/>
              <a:t>: Sends GET request to web server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sz="1400" dirty="0" smtClean="0"/>
              <a:t>3: Stores downloaded image in </a:t>
            </a:r>
            <a:r>
              <a:rPr lang="en-US" sz="1400" dirty="0" err="1" smtClean="0"/>
              <a:t>filesystem</a:t>
            </a:r>
            <a:r>
              <a:rPr lang="en-US" sz="1400" dirty="0" smtClean="0"/>
              <a:t> &amp; metadata in Content Provider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 smtClean="0"/>
              <a:t>4. Returns </a:t>
            </a:r>
            <a:r>
              <a:rPr lang="en-US" altLang="en-US" sz="1400" dirty="0"/>
              <a:t>image URI back to Activity</a:t>
            </a:r>
            <a:endParaRPr lang="en-US" sz="1400" dirty="0"/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endParaRPr lang="en-US" sz="1400" dirty="0"/>
          </a:p>
        </p:txBody>
      </p:sp>
      <p:sp>
        <p:nvSpPr>
          <p:cNvPr id="56" name="Freeform 72"/>
          <p:cNvSpPr>
            <a:spLocks/>
          </p:cNvSpPr>
          <p:nvPr/>
        </p:nvSpPr>
        <p:spPr bwMode="auto">
          <a:xfrm rot="5400000">
            <a:off x="5668137" y="2322384"/>
            <a:ext cx="667685" cy="619269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708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6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2"/>
          <p:cNvSpPr/>
          <p:nvPr/>
        </p:nvSpPr>
        <p:spPr bwMode="auto">
          <a:xfrm rot="5400000">
            <a:off x="5653084" y="2280432"/>
            <a:ext cx="974079" cy="2092872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4960028" y="3530520"/>
            <a:ext cx="2360190" cy="182065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067" name="Rounded Rectangle 45066"/>
          <p:cNvSpPr/>
          <p:nvPr/>
        </p:nvSpPr>
        <p:spPr bwMode="auto">
          <a:xfrm>
            <a:off x="4960028" y="1212734"/>
            <a:ext cx="2360190" cy="182065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-114300" y="533400"/>
            <a:ext cx="9398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Challenge: Simplifying Access to Remote Objects</a:t>
            </a:r>
          </a:p>
        </p:txBody>
      </p:sp>
      <p:sp>
        <p:nvSpPr>
          <p:cNvPr id="2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3587" y="1076101"/>
            <a:ext cx="4509162" cy="5196964"/>
          </a:xfrm>
        </p:spPr>
        <p:txBody>
          <a:bodyPr/>
          <a:lstStyle/>
          <a:p>
            <a:pPr>
              <a:spcBef>
                <a:spcPts val="600"/>
              </a:spcBef>
              <a:buNone/>
            </a:pPr>
            <a:r>
              <a:rPr lang="en-US" sz="2000" b="1" dirty="0"/>
              <a:t>Context</a:t>
            </a:r>
          </a:p>
          <a:p>
            <a:pPr marL="228600" indent="-228600" eaLnBrk="1" hangingPunct="1">
              <a:spcBef>
                <a:spcPts val="600"/>
              </a:spcBef>
              <a:buSzPct val="80000"/>
            </a:pPr>
            <a:r>
              <a:rPr lang="en-US" sz="2000" dirty="0"/>
              <a:t>It is often infeasible—or </a:t>
            </a:r>
            <a:r>
              <a:rPr lang="en-US" sz="2000" dirty="0" smtClean="0"/>
              <a:t>impossible —to access </a:t>
            </a:r>
            <a:r>
              <a:rPr lang="en-US" sz="2000" dirty="0"/>
              <a:t>an object directly</a:t>
            </a:r>
          </a:p>
          <a:p>
            <a:pPr marL="457200" indent="-228600" eaLnBrk="1" hangingPunct="1">
              <a:spcBef>
                <a:spcPts val="600"/>
              </a:spcBef>
              <a:buSzPct val="80000"/>
            </a:pPr>
            <a:r>
              <a:rPr lang="en-US" sz="2000" dirty="0"/>
              <a:t>e.g., </a:t>
            </a:r>
            <a:r>
              <a:rPr lang="en-US" sz="2000" dirty="0" smtClean="0"/>
              <a:t>may </a:t>
            </a:r>
            <a:r>
              <a:rPr lang="en-US" sz="2000" dirty="0"/>
              <a:t>reside in </a:t>
            </a:r>
            <a:r>
              <a:rPr lang="en-US" sz="2000" dirty="0" smtClean="0"/>
              <a:t>server process</a:t>
            </a:r>
            <a:endParaRPr lang="en-US" sz="2000" dirty="0"/>
          </a:p>
          <a:p>
            <a:pPr marL="228600" indent="-228600" eaLnBrk="1" hangingPunct="1">
              <a:spcBef>
                <a:spcPts val="600"/>
              </a:spcBef>
              <a:buSzPct val="80000"/>
            </a:pPr>
            <a:r>
              <a:rPr lang="de-DE" sz="2000" dirty="0" smtClean="0"/>
              <a:t>Partitioning </a:t>
            </a:r>
            <a:r>
              <a:rPr lang="de-DE" sz="2000" dirty="0"/>
              <a:t>of objects in </a:t>
            </a:r>
            <a:r>
              <a:rPr lang="en-US" sz="2000" dirty="0" smtClean="0"/>
              <a:t>a system </a:t>
            </a:r>
            <a:r>
              <a:rPr lang="de-DE" sz="2000" dirty="0"/>
              <a:t>may change as requirements </a:t>
            </a:r>
            <a:r>
              <a:rPr lang="de-DE" sz="2000" dirty="0" smtClean="0"/>
              <a:t>evolve</a:t>
            </a:r>
            <a:endParaRPr lang="en-US" sz="2000" dirty="0"/>
          </a:p>
        </p:txBody>
      </p:sp>
      <p:sp>
        <p:nvSpPr>
          <p:cNvPr id="32" name="Rectangle 31"/>
          <p:cNvSpPr/>
          <p:nvPr/>
        </p:nvSpPr>
        <p:spPr>
          <a:xfrm>
            <a:off x="4258099" y="5685060"/>
            <a:ext cx="4658565" cy="5355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11113" algn="ctr"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1600" dirty="0" smtClean="0"/>
              <a:t>Android’s Binder </a:t>
            </a:r>
            <a:r>
              <a:rPr lang="en-US" sz="1600" dirty="0"/>
              <a:t>provides a high performance </a:t>
            </a:r>
            <a:r>
              <a:rPr lang="en-US" sz="1600" dirty="0" smtClean="0"/>
              <a:t>IPC mechanism </a:t>
            </a:r>
            <a:r>
              <a:rPr lang="en-US" sz="1600" dirty="0"/>
              <a:t>for in-process &amp; cross-process calls </a:t>
            </a:r>
          </a:p>
        </p:txBody>
      </p:sp>
      <p:sp>
        <p:nvSpPr>
          <p:cNvPr id="45" name="Freeform 70"/>
          <p:cNvSpPr>
            <a:spLocks/>
          </p:cNvSpPr>
          <p:nvPr/>
        </p:nvSpPr>
        <p:spPr bwMode="auto">
          <a:xfrm>
            <a:off x="5107103" y="3711488"/>
            <a:ext cx="914476" cy="729361"/>
          </a:xfrm>
          <a:custGeom>
            <a:avLst/>
            <a:gdLst>
              <a:gd name="T0" fmla="*/ 2147483647 w 1165"/>
              <a:gd name="T1" fmla="*/ 2147483647 h 735"/>
              <a:gd name="T2" fmla="*/ 2147483647 w 1165"/>
              <a:gd name="T3" fmla="*/ 2147483647 h 735"/>
              <a:gd name="T4" fmla="*/ 2147483647 w 1165"/>
              <a:gd name="T5" fmla="*/ 2147483647 h 735"/>
              <a:gd name="T6" fmla="*/ 2147483647 w 1165"/>
              <a:gd name="T7" fmla="*/ 2147483647 h 735"/>
              <a:gd name="T8" fmla="*/ 2147483647 w 1165"/>
              <a:gd name="T9" fmla="*/ 2147483647 h 735"/>
              <a:gd name="T10" fmla="*/ 2147483647 w 1165"/>
              <a:gd name="T11" fmla="*/ 2147483647 h 735"/>
              <a:gd name="T12" fmla="*/ 2147483647 w 1165"/>
              <a:gd name="T13" fmla="*/ 2147483647 h 735"/>
              <a:gd name="T14" fmla="*/ 2147483647 w 1165"/>
              <a:gd name="T15" fmla="*/ 2147483647 h 735"/>
              <a:gd name="T16" fmla="*/ 2147483647 w 1165"/>
              <a:gd name="T17" fmla="*/ 2147483647 h 735"/>
              <a:gd name="T18" fmla="*/ 2147483647 w 1165"/>
              <a:gd name="T19" fmla="*/ 2147483647 h 735"/>
              <a:gd name="T20" fmla="*/ 2147483647 w 1165"/>
              <a:gd name="T21" fmla="*/ 2147483647 h 735"/>
              <a:gd name="T22" fmla="*/ 2147483647 w 1165"/>
              <a:gd name="T23" fmla="*/ 2147483647 h 735"/>
              <a:gd name="T24" fmla="*/ 2147483647 w 1165"/>
              <a:gd name="T25" fmla="*/ 2147483647 h 735"/>
              <a:gd name="T26" fmla="*/ 2147483647 w 1165"/>
              <a:gd name="T27" fmla="*/ 2147483647 h 735"/>
              <a:gd name="T28" fmla="*/ 2147483647 w 1165"/>
              <a:gd name="T29" fmla="*/ 2147483647 h 735"/>
              <a:gd name="T30" fmla="*/ 2147483647 w 1165"/>
              <a:gd name="T31" fmla="*/ 2147483647 h 735"/>
              <a:gd name="T32" fmla="*/ 2147483647 w 1165"/>
              <a:gd name="T33" fmla="*/ 2147483647 h 735"/>
              <a:gd name="T34" fmla="*/ 2147483647 w 1165"/>
              <a:gd name="T35" fmla="*/ 2147483647 h 735"/>
              <a:gd name="T36" fmla="*/ 2147483647 w 1165"/>
              <a:gd name="T37" fmla="*/ 2147483647 h 735"/>
              <a:gd name="T38" fmla="*/ 2147483647 w 1165"/>
              <a:gd name="T39" fmla="*/ 2147483647 h 735"/>
              <a:gd name="T40" fmla="*/ 2147483647 w 1165"/>
              <a:gd name="T41" fmla="*/ 2147483647 h 735"/>
              <a:gd name="T42" fmla="*/ 2147483647 w 1165"/>
              <a:gd name="T43" fmla="*/ 2147483647 h 735"/>
              <a:gd name="T44" fmla="*/ 2147483647 w 1165"/>
              <a:gd name="T45" fmla="*/ 2147483647 h 735"/>
              <a:gd name="T46" fmla="*/ 2147483647 w 1165"/>
              <a:gd name="T47" fmla="*/ 2147483647 h 735"/>
              <a:gd name="T48" fmla="*/ 2147483647 w 1165"/>
              <a:gd name="T49" fmla="*/ 2147483647 h 735"/>
              <a:gd name="T50" fmla="*/ 2147483647 w 1165"/>
              <a:gd name="T51" fmla="*/ 2147483647 h 735"/>
              <a:gd name="T52" fmla="*/ 2147483647 w 1165"/>
              <a:gd name="T53" fmla="*/ 2147483647 h 735"/>
              <a:gd name="T54" fmla="*/ 2147483647 w 1165"/>
              <a:gd name="T55" fmla="*/ 2147483647 h 735"/>
              <a:gd name="T56" fmla="*/ 2147483647 w 1165"/>
              <a:gd name="T57" fmla="*/ 2147483647 h 735"/>
              <a:gd name="T58" fmla="*/ 2147483647 w 1165"/>
              <a:gd name="T59" fmla="*/ 2147483647 h 735"/>
              <a:gd name="T60" fmla="*/ 2147483647 w 1165"/>
              <a:gd name="T61" fmla="*/ 2147483647 h 735"/>
              <a:gd name="T62" fmla="*/ 2147483647 w 1165"/>
              <a:gd name="T63" fmla="*/ 2147483647 h 735"/>
              <a:gd name="T64" fmla="*/ 2147483647 w 1165"/>
              <a:gd name="T65" fmla="*/ 2147483647 h 735"/>
              <a:gd name="T66" fmla="*/ 2147483647 w 1165"/>
              <a:gd name="T67" fmla="*/ 2147483647 h 735"/>
              <a:gd name="T68" fmla="*/ 2147483647 w 1165"/>
              <a:gd name="T69" fmla="*/ 2147483647 h 735"/>
              <a:gd name="T70" fmla="*/ 2147483647 w 1165"/>
              <a:gd name="T71" fmla="*/ 2147483647 h 735"/>
              <a:gd name="T72" fmla="*/ 2147483647 w 1165"/>
              <a:gd name="T73" fmla="*/ 2147483647 h 735"/>
              <a:gd name="T74" fmla="*/ 2147483647 w 1165"/>
              <a:gd name="T75" fmla="*/ 2147483647 h 735"/>
              <a:gd name="T76" fmla="*/ 2147483647 w 1165"/>
              <a:gd name="T77" fmla="*/ 2147483647 h 735"/>
              <a:gd name="T78" fmla="*/ 2147483647 w 1165"/>
              <a:gd name="T79" fmla="*/ 2147483647 h 735"/>
              <a:gd name="T80" fmla="*/ 2147483647 w 1165"/>
              <a:gd name="T81" fmla="*/ 2147483647 h 735"/>
              <a:gd name="T82" fmla="*/ 2147483647 w 1165"/>
              <a:gd name="T83" fmla="*/ 2147483647 h 735"/>
              <a:gd name="T84" fmla="*/ 2147483647 w 1165"/>
              <a:gd name="T85" fmla="*/ 2147483647 h 735"/>
              <a:gd name="T86" fmla="*/ 2147483647 w 1165"/>
              <a:gd name="T87" fmla="*/ 2147483647 h 735"/>
              <a:gd name="T88" fmla="*/ 2147483647 w 1165"/>
              <a:gd name="T89" fmla="*/ 2147483647 h 735"/>
              <a:gd name="T90" fmla="*/ 2147483647 w 1165"/>
              <a:gd name="T91" fmla="*/ 0 h 735"/>
              <a:gd name="T92" fmla="*/ 2147483647 w 1165"/>
              <a:gd name="T93" fmla="*/ 2147483647 h 735"/>
              <a:gd name="T94" fmla="*/ 2147483647 w 1165"/>
              <a:gd name="T95" fmla="*/ 2147483647 h 735"/>
              <a:gd name="T96" fmla="*/ 2147483647 w 1165"/>
              <a:gd name="T97" fmla="*/ 2147483647 h 735"/>
              <a:gd name="T98" fmla="*/ 2147483647 w 1165"/>
              <a:gd name="T99" fmla="*/ 2147483647 h 735"/>
              <a:gd name="T100" fmla="*/ 2147483647 w 1165"/>
              <a:gd name="T101" fmla="*/ 2147483647 h 735"/>
              <a:gd name="T102" fmla="*/ 2147483647 w 1165"/>
              <a:gd name="T103" fmla="*/ 2147483647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eform 72"/>
          <p:cNvSpPr>
            <a:spLocks/>
          </p:cNvSpPr>
          <p:nvPr/>
        </p:nvSpPr>
        <p:spPr bwMode="auto">
          <a:xfrm rot="5711957">
            <a:off x="6362416" y="3807050"/>
            <a:ext cx="667685" cy="619269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Freeform 73"/>
          <p:cNvSpPr>
            <a:spLocks/>
          </p:cNvSpPr>
          <p:nvPr/>
        </p:nvSpPr>
        <p:spPr bwMode="auto">
          <a:xfrm>
            <a:off x="6349000" y="1379750"/>
            <a:ext cx="825632" cy="702896"/>
          </a:xfrm>
          <a:custGeom>
            <a:avLst/>
            <a:gdLst>
              <a:gd name="T0" fmla="*/ 2147483647 w 1050"/>
              <a:gd name="T1" fmla="*/ 2147483647 h 709"/>
              <a:gd name="T2" fmla="*/ 2147483647 w 1050"/>
              <a:gd name="T3" fmla="*/ 2147483647 h 709"/>
              <a:gd name="T4" fmla="*/ 2147483647 w 1050"/>
              <a:gd name="T5" fmla="*/ 2147483647 h 709"/>
              <a:gd name="T6" fmla="*/ 2147483647 w 1050"/>
              <a:gd name="T7" fmla="*/ 2147483647 h 709"/>
              <a:gd name="T8" fmla="*/ 2147483647 w 1050"/>
              <a:gd name="T9" fmla="*/ 2147483647 h 709"/>
              <a:gd name="T10" fmla="*/ 2147483647 w 1050"/>
              <a:gd name="T11" fmla="*/ 2147483647 h 709"/>
              <a:gd name="T12" fmla="*/ 2147483647 w 1050"/>
              <a:gd name="T13" fmla="*/ 2147483647 h 709"/>
              <a:gd name="T14" fmla="*/ 2147483647 w 1050"/>
              <a:gd name="T15" fmla="*/ 2147483647 h 709"/>
              <a:gd name="T16" fmla="*/ 2147483647 w 1050"/>
              <a:gd name="T17" fmla="*/ 2147483647 h 709"/>
              <a:gd name="T18" fmla="*/ 2147483647 w 1050"/>
              <a:gd name="T19" fmla="*/ 2147483647 h 709"/>
              <a:gd name="T20" fmla="*/ 2147483647 w 1050"/>
              <a:gd name="T21" fmla="*/ 2147483647 h 709"/>
              <a:gd name="T22" fmla="*/ 2147483647 w 1050"/>
              <a:gd name="T23" fmla="*/ 2147483647 h 709"/>
              <a:gd name="T24" fmla="*/ 2147483647 w 1050"/>
              <a:gd name="T25" fmla="*/ 2147483647 h 709"/>
              <a:gd name="T26" fmla="*/ 2147483647 w 1050"/>
              <a:gd name="T27" fmla="*/ 2147483647 h 709"/>
              <a:gd name="T28" fmla="*/ 2147483647 w 1050"/>
              <a:gd name="T29" fmla="*/ 2147483647 h 709"/>
              <a:gd name="T30" fmla="*/ 2147483647 w 1050"/>
              <a:gd name="T31" fmla="*/ 2147483647 h 709"/>
              <a:gd name="T32" fmla="*/ 2147483647 w 1050"/>
              <a:gd name="T33" fmla="*/ 2147483647 h 709"/>
              <a:gd name="T34" fmla="*/ 2147483647 w 1050"/>
              <a:gd name="T35" fmla="*/ 2147483647 h 709"/>
              <a:gd name="T36" fmla="*/ 2147483647 w 1050"/>
              <a:gd name="T37" fmla="*/ 2147483647 h 709"/>
              <a:gd name="T38" fmla="*/ 2147483647 w 1050"/>
              <a:gd name="T39" fmla="*/ 2147483647 h 709"/>
              <a:gd name="T40" fmla="*/ 2147483647 w 1050"/>
              <a:gd name="T41" fmla="*/ 2147483647 h 709"/>
              <a:gd name="T42" fmla="*/ 2147483647 w 1050"/>
              <a:gd name="T43" fmla="*/ 2147483647 h 709"/>
              <a:gd name="T44" fmla="*/ 2147483647 w 1050"/>
              <a:gd name="T45" fmla="*/ 2147483647 h 709"/>
              <a:gd name="T46" fmla="*/ 2147483647 w 1050"/>
              <a:gd name="T47" fmla="*/ 2147483647 h 709"/>
              <a:gd name="T48" fmla="*/ 2147483647 w 1050"/>
              <a:gd name="T49" fmla="*/ 2147483647 h 709"/>
              <a:gd name="T50" fmla="*/ 2147483647 w 1050"/>
              <a:gd name="T51" fmla="*/ 2147483647 h 709"/>
              <a:gd name="T52" fmla="*/ 2147483647 w 1050"/>
              <a:gd name="T53" fmla="*/ 2147483647 h 709"/>
              <a:gd name="T54" fmla="*/ 2147483647 w 1050"/>
              <a:gd name="T55" fmla="*/ 2147483647 h 709"/>
              <a:gd name="T56" fmla="*/ 2147483647 w 1050"/>
              <a:gd name="T57" fmla="*/ 2147483647 h 709"/>
              <a:gd name="T58" fmla="*/ 2147483647 w 1050"/>
              <a:gd name="T59" fmla="*/ 2147483647 h 709"/>
              <a:gd name="T60" fmla="*/ 2147483647 w 1050"/>
              <a:gd name="T61" fmla="*/ 2147483647 h 709"/>
              <a:gd name="T62" fmla="*/ 2147483647 w 1050"/>
              <a:gd name="T63" fmla="*/ 2147483647 h 709"/>
              <a:gd name="T64" fmla="*/ 2147483647 w 1050"/>
              <a:gd name="T65" fmla="*/ 2147483647 h 709"/>
              <a:gd name="T66" fmla="*/ 2147483647 w 1050"/>
              <a:gd name="T67" fmla="*/ 2147483647 h 709"/>
              <a:gd name="T68" fmla="*/ 2147483647 w 1050"/>
              <a:gd name="T69" fmla="*/ 2147483647 h 709"/>
              <a:gd name="T70" fmla="*/ 2147483647 w 1050"/>
              <a:gd name="T71" fmla="*/ 2147483647 h 709"/>
              <a:gd name="T72" fmla="*/ 2147483647 w 1050"/>
              <a:gd name="T73" fmla="*/ 2147483647 h 709"/>
              <a:gd name="T74" fmla="*/ 2147483647 w 1050"/>
              <a:gd name="T75" fmla="*/ 2147483647 h 709"/>
              <a:gd name="T76" fmla="*/ 2147483647 w 1050"/>
              <a:gd name="T77" fmla="*/ 2147483647 h 709"/>
              <a:gd name="T78" fmla="*/ 2147483647 w 1050"/>
              <a:gd name="T79" fmla="*/ 2147483647 h 709"/>
              <a:gd name="T80" fmla="*/ 2147483647 w 1050"/>
              <a:gd name="T81" fmla="*/ 2147483647 h 709"/>
              <a:gd name="T82" fmla="*/ 2147483647 w 1050"/>
              <a:gd name="T83" fmla="*/ 2147483647 h 709"/>
              <a:gd name="T84" fmla="*/ 2147483647 w 1050"/>
              <a:gd name="T85" fmla="*/ 2147483647 h 709"/>
              <a:gd name="T86" fmla="*/ 2147483647 w 1050"/>
              <a:gd name="T87" fmla="*/ 0 h 709"/>
              <a:gd name="T88" fmla="*/ 2147483647 w 1050"/>
              <a:gd name="T89" fmla="*/ 2147483647 h 709"/>
              <a:gd name="T90" fmla="*/ 2147483647 w 1050"/>
              <a:gd name="T91" fmla="*/ 2147483647 h 709"/>
              <a:gd name="T92" fmla="*/ 2147483647 w 1050"/>
              <a:gd name="T93" fmla="*/ 2147483647 h 709"/>
              <a:gd name="T94" fmla="*/ 2147483647 w 1050"/>
              <a:gd name="T95" fmla="*/ 2147483647 h 709"/>
              <a:gd name="T96" fmla="*/ 2147483647 w 1050"/>
              <a:gd name="T97" fmla="*/ 2147483647 h 709"/>
              <a:gd name="T98" fmla="*/ 2147483647 w 1050"/>
              <a:gd name="T99" fmla="*/ 2147483647 h 709"/>
              <a:gd name="T100" fmla="*/ 2147483647 w 1050"/>
              <a:gd name="T101" fmla="*/ 2147483647 h 709"/>
              <a:gd name="T102" fmla="*/ 2147483647 w 1050"/>
              <a:gd name="T103" fmla="*/ 2147483647 h 709"/>
              <a:gd name="T104" fmla="*/ 2147483647 w 1050"/>
              <a:gd name="T105" fmla="*/ 2147483647 h 709"/>
              <a:gd name="T106" fmla="*/ 2147483647 w 1050"/>
              <a:gd name="T107" fmla="*/ 2147483647 h 709"/>
              <a:gd name="T108" fmla="*/ 2147483647 w 1050"/>
              <a:gd name="T109" fmla="*/ 2147483647 h 709"/>
              <a:gd name="T110" fmla="*/ 2147483647 w 1050"/>
              <a:gd name="T111" fmla="*/ 2147483647 h 709"/>
              <a:gd name="T112" fmla="*/ 2147483647 w 1050"/>
              <a:gd name="T113" fmla="*/ 2147483647 h 709"/>
              <a:gd name="T114" fmla="*/ 2147483647 w 1050"/>
              <a:gd name="T115" fmla="*/ 2147483647 h 709"/>
              <a:gd name="T116" fmla="*/ 2147483647 w 1050"/>
              <a:gd name="T117" fmla="*/ 2147483647 h 709"/>
              <a:gd name="T118" fmla="*/ 2147483647 w 1050"/>
              <a:gd name="T119" fmla="*/ 2147483647 h 709"/>
              <a:gd name="T120" fmla="*/ 2147483647 w 1050"/>
              <a:gd name="T121" fmla="*/ 2147483647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Freeform 82"/>
          <p:cNvSpPr>
            <a:spLocks/>
          </p:cNvSpPr>
          <p:nvPr/>
        </p:nvSpPr>
        <p:spPr bwMode="auto">
          <a:xfrm rot="10800000">
            <a:off x="6283488" y="2276339"/>
            <a:ext cx="956656" cy="534582"/>
          </a:xfrm>
          <a:custGeom>
            <a:avLst/>
            <a:gdLst>
              <a:gd name="T0" fmla="*/ 2147483647 w 1221"/>
              <a:gd name="T1" fmla="*/ 0 h 540"/>
              <a:gd name="T2" fmla="*/ 2147483647 w 1221"/>
              <a:gd name="T3" fmla="*/ 2147483647 h 540"/>
              <a:gd name="T4" fmla="*/ 2147483647 w 1221"/>
              <a:gd name="T5" fmla="*/ 2147483647 h 540"/>
              <a:gd name="T6" fmla="*/ 2147483647 w 1221"/>
              <a:gd name="T7" fmla="*/ 2147483647 h 540"/>
              <a:gd name="T8" fmla="*/ 2147483647 w 1221"/>
              <a:gd name="T9" fmla="*/ 2147483647 h 540"/>
              <a:gd name="T10" fmla="*/ 2147483647 w 1221"/>
              <a:gd name="T11" fmla="*/ 2147483647 h 540"/>
              <a:gd name="T12" fmla="*/ 2147483647 w 1221"/>
              <a:gd name="T13" fmla="*/ 2147483647 h 540"/>
              <a:gd name="T14" fmla="*/ 2147483647 w 1221"/>
              <a:gd name="T15" fmla="*/ 2147483647 h 540"/>
              <a:gd name="T16" fmla="*/ 2147483647 w 1221"/>
              <a:gd name="T17" fmla="*/ 2147483647 h 540"/>
              <a:gd name="T18" fmla="*/ 2147483647 w 1221"/>
              <a:gd name="T19" fmla="*/ 2147483647 h 540"/>
              <a:gd name="T20" fmla="*/ 2147483647 w 1221"/>
              <a:gd name="T21" fmla="*/ 2147483647 h 540"/>
              <a:gd name="T22" fmla="*/ 2147483647 w 1221"/>
              <a:gd name="T23" fmla="*/ 2147483647 h 540"/>
              <a:gd name="T24" fmla="*/ 2147483647 w 1221"/>
              <a:gd name="T25" fmla="*/ 2147483647 h 540"/>
              <a:gd name="T26" fmla="*/ 2147483647 w 1221"/>
              <a:gd name="T27" fmla="*/ 2147483647 h 540"/>
              <a:gd name="T28" fmla="*/ 2147483647 w 1221"/>
              <a:gd name="T29" fmla="*/ 2147483647 h 540"/>
              <a:gd name="T30" fmla="*/ 2147483647 w 1221"/>
              <a:gd name="T31" fmla="*/ 2147483647 h 540"/>
              <a:gd name="T32" fmla="*/ 2147483647 w 1221"/>
              <a:gd name="T33" fmla="*/ 2147483647 h 540"/>
              <a:gd name="T34" fmla="*/ 2147483647 w 1221"/>
              <a:gd name="T35" fmla="*/ 2147483647 h 540"/>
              <a:gd name="T36" fmla="*/ 2147483647 w 1221"/>
              <a:gd name="T37" fmla="*/ 2147483647 h 540"/>
              <a:gd name="T38" fmla="*/ 2147483647 w 1221"/>
              <a:gd name="T39" fmla="*/ 2147483647 h 540"/>
              <a:gd name="T40" fmla="*/ 2147483647 w 1221"/>
              <a:gd name="T41" fmla="*/ 2147483647 h 540"/>
              <a:gd name="T42" fmla="*/ 2147483647 w 1221"/>
              <a:gd name="T43" fmla="*/ 2147483647 h 540"/>
              <a:gd name="T44" fmla="*/ 2147483647 w 1221"/>
              <a:gd name="T45" fmla="*/ 2147483647 h 540"/>
              <a:gd name="T46" fmla="*/ 2147483647 w 1221"/>
              <a:gd name="T47" fmla="*/ 2147483647 h 540"/>
              <a:gd name="T48" fmla="*/ 2147483647 w 1221"/>
              <a:gd name="T49" fmla="*/ 2147483647 h 540"/>
              <a:gd name="T50" fmla="*/ 2147483647 w 1221"/>
              <a:gd name="T51" fmla="*/ 2147483647 h 540"/>
              <a:gd name="T52" fmla="*/ 2147483647 w 1221"/>
              <a:gd name="T53" fmla="*/ 2147483647 h 540"/>
              <a:gd name="T54" fmla="*/ 2147483647 w 1221"/>
              <a:gd name="T55" fmla="*/ 2147483647 h 540"/>
              <a:gd name="T56" fmla="*/ 2147483647 w 1221"/>
              <a:gd name="T57" fmla="*/ 2147483647 h 540"/>
              <a:gd name="T58" fmla="*/ 2147483647 w 1221"/>
              <a:gd name="T59" fmla="*/ 2147483647 h 540"/>
              <a:gd name="T60" fmla="*/ 2147483647 w 1221"/>
              <a:gd name="T61" fmla="*/ 2147483647 h 540"/>
              <a:gd name="T62" fmla="*/ 2147483647 w 1221"/>
              <a:gd name="T63" fmla="*/ 2147483647 h 540"/>
              <a:gd name="T64" fmla="*/ 2147483647 w 1221"/>
              <a:gd name="T65" fmla="*/ 2147483647 h 540"/>
              <a:gd name="T66" fmla="*/ 2147483647 w 1221"/>
              <a:gd name="T67" fmla="*/ 2147483647 h 540"/>
              <a:gd name="T68" fmla="*/ 2147483647 w 1221"/>
              <a:gd name="T69" fmla="*/ 2147483647 h 540"/>
              <a:gd name="T70" fmla="*/ 2147483647 w 1221"/>
              <a:gd name="T71" fmla="*/ 2147483647 h 540"/>
              <a:gd name="T72" fmla="*/ 2147483647 w 1221"/>
              <a:gd name="T73" fmla="*/ 2147483647 h 540"/>
              <a:gd name="T74" fmla="*/ 2147483647 w 1221"/>
              <a:gd name="T75" fmla="*/ 2147483647 h 540"/>
              <a:gd name="T76" fmla="*/ 2147483647 w 1221"/>
              <a:gd name="T77" fmla="*/ 2147483647 h 540"/>
              <a:gd name="T78" fmla="*/ 2147483647 w 1221"/>
              <a:gd name="T79" fmla="*/ 2147483647 h 540"/>
              <a:gd name="T80" fmla="*/ 2147483647 w 1221"/>
              <a:gd name="T81" fmla="*/ 2147483647 h 540"/>
              <a:gd name="T82" fmla="*/ 2147483647 w 1221"/>
              <a:gd name="T83" fmla="*/ 2147483647 h 540"/>
              <a:gd name="T84" fmla="*/ 2147483647 w 1221"/>
              <a:gd name="T85" fmla="*/ 2147483647 h 540"/>
              <a:gd name="T86" fmla="*/ 2147483647 w 1221"/>
              <a:gd name="T87" fmla="*/ 2147483647 h 540"/>
              <a:gd name="T88" fmla="*/ 2147483647 w 1221"/>
              <a:gd name="T89" fmla="*/ 2147483647 h 540"/>
              <a:gd name="T90" fmla="*/ 2147483647 w 1221"/>
              <a:gd name="T91" fmla="*/ 2147483647 h 540"/>
              <a:gd name="T92" fmla="*/ 2147483647 w 1221"/>
              <a:gd name="T93" fmla="*/ 2147483647 h 540"/>
              <a:gd name="T94" fmla="*/ 2147483647 w 1221"/>
              <a:gd name="T95" fmla="*/ 2147483647 h 540"/>
              <a:gd name="T96" fmla="*/ 2147483647 w 1221"/>
              <a:gd name="T97" fmla="*/ 2147483647 h 540"/>
              <a:gd name="T98" fmla="*/ 2147483647 w 1221"/>
              <a:gd name="T99" fmla="*/ 2147483647 h 540"/>
              <a:gd name="T100" fmla="*/ 2147483647 w 1221"/>
              <a:gd name="T101" fmla="*/ 2147483647 h 540"/>
              <a:gd name="T102" fmla="*/ 2147483647 w 1221"/>
              <a:gd name="T103" fmla="*/ 2147483647 h 540"/>
              <a:gd name="T104" fmla="*/ 2147483647 w 1221"/>
              <a:gd name="T105" fmla="*/ 2147483647 h 540"/>
              <a:gd name="T106" fmla="*/ 2147483647 w 1221"/>
              <a:gd name="T107" fmla="*/ 2147483647 h 540"/>
              <a:gd name="T108" fmla="*/ 2147483647 w 1221"/>
              <a:gd name="T109" fmla="*/ 2147483647 h 540"/>
              <a:gd name="T110" fmla="*/ 2147483647 w 1221"/>
              <a:gd name="T111" fmla="*/ 2147483647 h 540"/>
              <a:gd name="T112" fmla="*/ 2147483647 w 1221"/>
              <a:gd name="T113" fmla="*/ 2147483647 h 540"/>
              <a:gd name="T114" fmla="*/ 2147483647 w 1221"/>
              <a:gd name="T115" fmla="*/ 2147483647 h 540"/>
              <a:gd name="T116" fmla="*/ 2147483647 w 1221"/>
              <a:gd name="T117" fmla="*/ 2147483647 h 540"/>
              <a:gd name="T118" fmla="*/ 2147483647 w 1221"/>
              <a:gd name="T119" fmla="*/ 2147483647 h 540"/>
              <a:gd name="T120" fmla="*/ 2147483647 w 1221"/>
              <a:gd name="T121" fmla="*/ 2147483647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Freeform 83"/>
          <p:cNvSpPr>
            <a:spLocks/>
          </p:cNvSpPr>
          <p:nvPr/>
        </p:nvSpPr>
        <p:spPr bwMode="auto">
          <a:xfrm>
            <a:off x="6349000" y="4631454"/>
            <a:ext cx="795119" cy="631972"/>
          </a:xfrm>
          <a:custGeom>
            <a:avLst/>
            <a:gdLst>
              <a:gd name="T0" fmla="*/ 2147483647 w 1009"/>
              <a:gd name="T1" fmla="*/ 2147483647 h 635"/>
              <a:gd name="T2" fmla="*/ 2147483647 w 1009"/>
              <a:gd name="T3" fmla="*/ 2147483647 h 635"/>
              <a:gd name="T4" fmla="*/ 2147483647 w 1009"/>
              <a:gd name="T5" fmla="*/ 2147483647 h 635"/>
              <a:gd name="T6" fmla="*/ 2147483647 w 1009"/>
              <a:gd name="T7" fmla="*/ 2147483647 h 635"/>
              <a:gd name="T8" fmla="*/ 2147483647 w 1009"/>
              <a:gd name="T9" fmla="*/ 2147483647 h 635"/>
              <a:gd name="T10" fmla="*/ 2147483647 w 1009"/>
              <a:gd name="T11" fmla="*/ 2147483647 h 635"/>
              <a:gd name="T12" fmla="*/ 2147483647 w 1009"/>
              <a:gd name="T13" fmla="*/ 2147483647 h 635"/>
              <a:gd name="T14" fmla="*/ 2147483647 w 1009"/>
              <a:gd name="T15" fmla="*/ 2147483647 h 635"/>
              <a:gd name="T16" fmla="*/ 2147483647 w 1009"/>
              <a:gd name="T17" fmla="*/ 2147483647 h 635"/>
              <a:gd name="T18" fmla="*/ 2147483647 w 1009"/>
              <a:gd name="T19" fmla="*/ 2147483647 h 635"/>
              <a:gd name="T20" fmla="*/ 2147483647 w 1009"/>
              <a:gd name="T21" fmla="*/ 2147483647 h 635"/>
              <a:gd name="T22" fmla="*/ 2147483647 w 1009"/>
              <a:gd name="T23" fmla="*/ 2147483647 h 635"/>
              <a:gd name="T24" fmla="*/ 2147483647 w 1009"/>
              <a:gd name="T25" fmla="*/ 2147483647 h 635"/>
              <a:gd name="T26" fmla="*/ 2147483647 w 1009"/>
              <a:gd name="T27" fmla="*/ 2147483647 h 635"/>
              <a:gd name="T28" fmla="*/ 2147483647 w 1009"/>
              <a:gd name="T29" fmla="*/ 2147483647 h 635"/>
              <a:gd name="T30" fmla="*/ 2147483647 w 1009"/>
              <a:gd name="T31" fmla="*/ 2147483647 h 635"/>
              <a:gd name="T32" fmla="*/ 2147483647 w 1009"/>
              <a:gd name="T33" fmla="*/ 2147483647 h 635"/>
              <a:gd name="T34" fmla="*/ 2147483647 w 1009"/>
              <a:gd name="T35" fmla="*/ 2147483647 h 635"/>
              <a:gd name="T36" fmla="*/ 2147483647 w 1009"/>
              <a:gd name="T37" fmla="*/ 2147483647 h 635"/>
              <a:gd name="T38" fmla="*/ 2147483647 w 1009"/>
              <a:gd name="T39" fmla="*/ 2147483647 h 635"/>
              <a:gd name="T40" fmla="*/ 2147483647 w 1009"/>
              <a:gd name="T41" fmla="*/ 2147483647 h 635"/>
              <a:gd name="T42" fmla="*/ 2147483647 w 1009"/>
              <a:gd name="T43" fmla="*/ 2147483647 h 635"/>
              <a:gd name="T44" fmla="*/ 2147483647 w 1009"/>
              <a:gd name="T45" fmla="*/ 2147483647 h 635"/>
              <a:gd name="T46" fmla="*/ 2147483647 w 1009"/>
              <a:gd name="T47" fmla="*/ 2147483647 h 635"/>
              <a:gd name="T48" fmla="*/ 2147483647 w 1009"/>
              <a:gd name="T49" fmla="*/ 2147483647 h 635"/>
              <a:gd name="T50" fmla="*/ 2147483647 w 1009"/>
              <a:gd name="T51" fmla="*/ 2147483647 h 635"/>
              <a:gd name="T52" fmla="*/ 2147483647 w 1009"/>
              <a:gd name="T53" fmla="*/ 2147483647 h 635"/>
              <a:gd name="T54" fmla="*/ 2147483647 w 1009"/>
              <a:gd name="T55" fmla="*/ 2147483647 h 635"/>
              <a:gd name="T56" fmla="*/ 2147483647 w 1009"/>
              <a:gd name="T57" fmla="*/ 2147483647 h 635"/>
              <a:gd name="T58" fmla="*/ 2147483647 w 1009"/>
              <a:gd name="T59" fmla="*/ 2147483647 h 635"/>
              <a:gd name="T60" fmla="*/ 2147483647 w 1009"/>
              <a:gd name="T61" fmla="*/ 2147483647 h 635"/>
              <a:gd name="T62" fmla="*/ 2147483647 w 1009"/>
              <a:gd name="T63" fmla="*/ 2147483647 h 635"/>
              <a:gd name="T64" fmla="*/ 2147483647 w 1009"/>
              <a:gd name="T65" fmla="*/ 2147483647 h 635"/>
              <a:gd name="T66" fmla="*/ 2147483647 w 1009"/>
              <a:gd name="T67" fmla="*/ 2147483647 h 635"/>
              <a:gd name="T68" fmla="*/ 2147483647 w 1009"/>
              <a:gd name="T69" fmla="*/ 2147483647 h 635"/>
              <a:gd name="T70" fmla="*/ 2147483647 w 1009"/>
              <a:gd name="T71" fmla="*/ 2147483647 h 635"/>
              <a:gd name="T72" fmla="*/ 2147483647 w 1009"/>
              <a:gd name="T73" fmla="*/ 2147483647 h 635"/>
              <a:gd name="T74" fmla="*/ 2147483647 w 1009"/>
              <a:gd name="T75" fmla="*/ 2147483647 h 635"/>
              <a:gd name="T76" fmla="*/ 2147483647 w 1009"/>
              <a:gd name="T77" fmla="*/ 2147483647 h 635"/>
              <a:gd name="T78" fmla="*/ 2147483647 w 1009"/>
              <a:gd name="T79" fmla="*/ 2147483647 h 635"/>
              <a:gd name="T80" fmla="*/ 2147483647 w 1009"/>
              <a:gd name="T81" fmla="*/ 2147483647 h 635"/>
              <a:gd name="T82" fmla="*/ 2147483647 w 1009"/>
              <a:gd name="T83" fmla="*/ 2147483647 h 635"/>
              <a:gd name="T84" fmla="*/ 2147483647 w 1009"/>
              <a:gd name="T85" fmla="*/ 2147483647 h 635"/>
              <a:gd name="T86" fmla="*/ 2147483647 w 1009"/>
              <a:gd name="T87" fmla="*/ 2147483647 h 635"/>
              <a:gd name="T88" fmla="*/ 2147483647 w 1009"/>
              <a:gd name="T89" fmla="*/ 2147483647 h 635"/>
              <a:gd name="T90" fmla="*/ 2147483647 w 1009"/>
              <a:gd name="T91" fmla="*/ 2147483647 h 635"/>
              <a:gd name="T92" fmla="*/ 2147483647 w 1009"/>
              <a:gd name="T93" fmla="*/ 2147483647 h 635"/>
              <a:gd name="T94" fmla="*/ 2147483647 w 1009"/>
              <a:gd name="T95" fmla="*/ 2147483647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9966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Freeform 84"/>
          <p:cNvSpPr>
            <a:spLocks/>
          </p:cNvSpPr>
          <p:nvPr/>
        </p:nvSpPr>
        <p:spPr bwMode="auto">
          <a:xfrm>
            <a:off x="5071750" y="4716981"/>
            <a:ext cx="857939" cy="526114"/>
          </a:xfrm>
          <a:custGeom>
            <a:avLst/>
            <a:gdLst>
              <a:gd name="T0" fmla="*/ 2147483647 w 1092"/>
              <a:gd name="T1" fmla="*/ 2147483647 h 531"/>
              <a:gd name="T2" fmla="*/ 2147483647 w 1092"/>
              <a:gd name="T3" fmla="*/ 2147483647 h 531"/>
              <a:gd name="T4" fmla="*/ 2147483647 w 1092"/>
              <a:gd name="T5" fmla="*/ 2147483647 h 531"/>
              <a:gd name="T6" fmla="*/ 2147483647 w 1092"/>
              <a:gd name="T7" fmla="*/ 2147483647 h 531"/>
              <a:gd name="T8" fmla="*/ 2147483647 w 1092"/>
              <a:gd name="T9" fmla="*/ 2147483647 h 531"/>
              <a:gd name="T10" fmla="*/ 2147483647 w 1092"/>
              <a:gd name="T11" fmla="*/ 2147483647 h 531"/>
              <a:gd name="T12" fmla="*/ 2147483647 w 1092"/>
              <a:gd name="T13" fmla="*/ 0 h 531"/>
              <a:gd name="T14" fmla="*/ 2147483647 w 1092"/>
              <a:gd name="T15" fmla="*/ 2147483647 h 531"/>
              <a:gd name="T16" fmla="*/ 2147483647 w 1092"/>
              <a:gd name="T17" fmla="*/ 2147483647 h 531"/>
              <a:gd name="T18" fmla="*/ 2147483647 w 1092"/>
              <a:gd name="T19" fmla="*/ 2147483647 h 531"/>
              <a:gd name="T20" fmla="*/ 2147483647 w 1092"/>
              <a:gd name="T21" fmla="*/ 2147483647 h 531"/>
              <a:gd name="T22" fmla="*/ 2147483647 w 1092"/>
              <a:gd name="T23" fmla="*/ 2147483647 h 531"/>
              <a:gd name="T24" fmla="*/ 2147483647 w 1092"/>
              <a:gd name="T25" fmla="*/ 2147483647 h 531"/>
              <a:gd name="T26" fmla="*/ 2147483647 w 1092"/>
              <a:gd name="T27" fmla="*/ 2147483647 h 531"/>
              <a:gd name="T28" fmla="*/ 2147483647 w 1092"/>
              <a:gd name="T29" fmla="*/ 2147483647 h 531"/>
              <a:gd name="T30" fmla="*/ 2147483647 w 1092"/>
              <a:gd name="T31" fmla="*/ 2147483647 h 531"/>
              <a:gd name="T32" fmla="*/ 2147483647 w 1092"/>
              <a:gd name="T33" fmla="*/ 2147483647 h 531"/>
              <a:gd name="T34" fmla="*/ 2147483647 w 1092"/>
              <a:gd name="T35" fmla="*/ 2147483647 h 531"/>
              <a:gd name="T36" fmla="*/ 2147483647 w 1092"/>
              <a:gd name="T37" fmla="*/ 2147483647 h 531"/>
              <a:gd name="T38" fmla="*/ 2147483647 w 1092"/>
              <a:gd name="T39" fmla="*/ 2147483647 h 531"/>
              <a:gd name="T40" fmla="*/ 2147483647 w 1092"/>
              <a:gd name="T41" fmla="*/ 2147483647 h 531"/>
              <a:gd name="T42" fmla="*/ 2147483647 w 1092"/>
              <a:gd name="T43" fmla="*/ 2147483647 h 531"/>
              <a:gd name="T44" fmla="*/ 2147483647 w 1092"/>
              <a:gd name="T45" fmla="*/ 2147483647 h 531"/>
              <a:gd name="T46" fmla="*/ 2147483647 w 1092"/>
              <a:gd name="T47" fmla="*/ 2147483647 h 531"/>
              <a:gd name="T48" fmla="*/ 2147483647 w 1092"/>
              <a:gd name="T49" fmla="*/ 2147483647 h 531"/>
              <a:gd name="T50" fmla="*/ 2147483647 w 1092"/>
              <a:gd name="T51" fmla="*/ 2147483647 h 531"/>
              <a:gd name="T52" fmla="*/ 2147483647 w 1092"/>
              <a:gd name="T53" fmla="*/ 2147483647 h 531"/>
              <a:gd name="T54" fmla="*/ 2147483647 w 1092"/>
              <a:gd name="T55" fmla="*/ 2147483647 h 531"/>
              <a:gd name="T56" fmla="*/ 2147483647 w 1092"/>
              <a:gd name="T57" fmla="*/ 2147483647 h 531"/>
              <a:gd name="T58" fmla="*/ 2147483647 w 1092"/>
              <a:gd name="T59" fmla="*/ 2147483647 h 531"/>
              <a:gd name="T60" fmla="*/ 2147483647 w 1092"/>
              <a:gd name="T61" fmla="*/ 2147483647 h 531"/>
              <a:gd name="T62" fmla="*/ 2147483647 w 1092"/>
              <a:gd name="T63" fmla="*/ 2147483647 h 531"/>
              <a:gd name="T64" fmla="*/ 2147483647 w 1092"/>
              <a:gd name="T65" fmla="*/ 2147483647 h 531"/>
              <a:gd name="T66" fmla="*/ 2147483647 w 1092"/>
              <a:gd name="T67" fmla="*/ 2147483647 h 531"/>
              <a:gd name="T68" fmla="*/ 2147483647 w 1092"/>
              <a:gd name="T69" fmla="*/ 2147483647 h 531"/>
              <a:gd name="T70" fmla="*/ 2147483647 w 1092"/>
              <a:gd name="T71" fmla="*/ 2147483647 h 531"/>
              <a:gd name="T72" fmla="*/ 2147483647 w 1092"/>
              <a:gd name="T73" fmla="*/ 2147483647 h 531"/>
              <a:gd name="T74" fmla="*/ 2147483647 w 1092"/>
              <a:gd name="T75" fmla="*/ 2147483647 h 531"/>
              <a:gd name="T76" fmla="*/ 2147483647 w 1092"/>
              <a:gd name="T77" fmla="*/ 2147483647 h 531"/>
              <a:gd name="T78" fmla="*/ 2147483647 w 1092"/>
              <a:gd name="T79" fmla="*/ 2147483647 h 531"/>
              <a:gd name="T80" fmla="*/ 2147483647 w 1092"/>
              <a:gd name="T81" fmla="*/ 2147483647 h 531"/>
              <a:gd name="T82" fmla="*/ 2147483647 w 1092"/>
              <a:gd name="T83" fmla="*/ 2147483647 h 531"/>
              <a:gd name="T84" fmla="*/ 2147483647 w 1092"/>
              <a:gd name="T85" fmla="*/ 2147483647 h 531"/>
              <a:gd name="T86" fmla="*/ 2147483647 w 1092"/>
              <a:gd name="T87" fmla="*/ 2147483647 h 531"/>
              <a:gd name="T88" fmla="*/ 2147483647 w 1092"/>
              <a:gd name="T89" fmla="*/ 2147483647 h 531"/>
              <a:gd name="T90" fmla="*/ 2147483647 w 1092"/>
              <a:gd name="T91" fmla="*/ 2147483647 h 531"/>
              <a:gd name="T92" fmla="*/ 2147483647 w 1092"/>
              <a:gd name="T93" fmla="*/ 2147483647 h 531"/>
              <a:gd name="T94" fmla="*/ 2147483647 w 1092"/>
              <a:gd name="T95" fmla="*/ 2147483647 h 531"/>
              <a:gd name="T96" fmla="*/ 2147483647 w 1092"/>
              <a:gd name="T97" fmla="*/ 2147483647 h 531"/>
              <a:gd name="T98" fmla="*/ 2147483647 w 1092"/>
              <a:gd name="T99" fmla="*/ 2147483647 h 531"/>
              <a:gd name="T100" fmla="*/ 2147483647 w 1092"/>
              <a:gd name="T101" fmla="*/ 2147483647 h 531"/>
              <a:gd name="T102" fmla="*/ 2147483647 w 1092"/>
              <a:gd name="T103" fmla="*/ 2147483647 h 531"/>
              <a:gd name="T104" fmla="*/ 2147483647 w 1092"/>
              <a:gd name="T105" fmla="*/ 2147483647 h 531"/>
              <a:gd name="T106" fmla="*/ 2147483647 w 1092"/>
              <a:gd name="T107" fmla="*/ 2147483647 h 531"/>
              <a:gd name="T108" fmla="*/ 2147483647 w 1092"/>
              <a:gd name="T109" fmla="*/ 2147483647 h 531"/>
              <a:gd name="T110" fmla="*/ 2147483647 w 1092"/>
              <a:gd name="T111" fmla="*/ 2147483647 h 531"/>
              <a:gd name="T112" fmla="*/ 2147483647 w 1092"/>
              <a:gd name="T113" fmla="*/ 2147483647 h 531"/>
              <a:gd name="T114" fmla="*/ 2147483647 w 1092"/>
              <a:gd name="T115" fmla="*/ 2147483647 h 531"/>
              <a:gd name="T116" fmla="*/ 2147483647 w 1092"/>
              <a:gd name="T117" fmla="*/ 2147483647 h 531"/>
              <a:gd name="T118" fmla="*/ 0 w 1092"/>
              <a:gd name="T119" fmla="*/ 2147483647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9F3FD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Freeform 85"/>
          <p:cNvSpPr>
            <a:spLocks/>
          </p:cNvSpPr>
          <p:nvPr/>
        </p:nvSpPr>
        <p:spPr bwMode="auto">
          <a:xfrm rot="10800000">
            <a:off x="5253523" y="1379751"/>
            <a:ext cx="1007809" cy="535641"/>
          </a:xfrm>
          <a:custGeom>
            <a:avLst/>
            <a:gdLst>
              <a:gd name="T0" fmla="*/ 2147483647 w 1279"/>
              <a:gd name="T1" fmla="*/ 2147483647 h 542"/>
              <a:gd name="T2" fmla="*/ 2147483647 w 1279"/>
              <a:gd name="T3" fmla="*/ 2147483647 h 542"/>
              <a:gd name="T4" fmla="*/ 2147483647 w 1279"/>
              <a:gd name="T5" fmla="*/ 2147483647 h 542"/>
              <a:gd name="T6" fmla="*/ 2147483647 w 1279"/>
              <a:gd name="T7" fmla="*/ 2147483647 h 542"/>
              <a:gd name="T8" fmla="*/ 2147483647 w 1279"/>
              <a:gd name="T9" fmla="*/ 2147483647 h 542"/>
              <a:gd name="T10" fmla="*/ 2147483647 w 1279"/>
              <a:gd name="T11" fmla="*/ 2147483647 h 542"/>
              <a:gd name="T12" fmla="*/ 2147483647 w 1279"/>
              <a:gd name="T13" fmla="*/ 2147483647 h 542"/>
              <a:gd name="T14" fmla="*/ 2147483647 w 1279"/>
              <a:gd name="T15" fmla="*/ 2147483647 h 542"/>
              <a:gd name="T16" fmla="*/ 2147483647 w 1279"/>
              <a:gd name="T17" fmla="*/ 2147483647 h 542"/>
              <a:gd name="T18" fmla="*/ 2147483647 w 1279"/>
              <a:gd name="T19" fmla="*/ 2147483647 h 542"/>
              <a:gd name="T20" fmla="*/ 2147483647 w 1279"/>
              <a:gd name="T21" fmla="*/ 2147483647 h 542"/>
              <a:gd name="T22" fmla="*/ 2147483647 w 1279"/>
              <a:gd name="T23" fmla="*/ 2147483647 h 542"/>
              <a:gd name="T24" fmla="*/ 2147483647 w 1279"/>
              <a:gd name="T25" fmla="*/ 2147483647 h 542"/>
              <a:gd name="T26" fmla="*/ 2147483647 w 1279"/>
              <a:gd name="T27" fmla="*/ 2147483647 h 542"/>
              <a:gd name="T28" fmla="*/ 2147483647 w 1279"/>
              <a:gd name="T29" fmla="*/ 2147483647 h 542"/>
              <a:gd name="T30" fmla="*/ 2147483647 w 1279"/>
              <a:gd name="T31" fmla="*/ 2147483647 h 542"/>
              <a:gd name="T32" fmla="*/ 2147483647 w 1279"/>
              <a:gd name="T33" fmla="*/ 2147483647 h 542"/>
              <a:gd name="T34" fmla="*/ 2147483647 w 1279"/>
              <a:gd name="T35" fmla="*/ 2147483647 h 542"/>
              <a:gd name="T36" fmla="*/ 2147483647 w 1279"/>
              <a:gd name="T37" fmla="*/ 2147483647 h 542"/>
              <a:gd name="T38" fmla="*/ 2147483647 w 1279"/>
              <a:gd name="T39" fmla="*/ 0 h 542"/>
              <a:gd name="T40" fmla="*/ 2147483647 w 1279"/>
              <a:gd name="T41" fmla="*/ 2147483647 h 542"/>
              <a:gd name="T42" fmla="*/ 2147483647 w 1279"/>
              <a:gd name="T43" fmla="*/ 2147483647 h 542"/>
              <a:gd name="T44" fmla="*/ 2147483647 w 1279"/>
              <a:gd name="T45" fmla="*/ 2147483647 h 542"/>
              <a:gd name="T46" fmla="*/ 2147483647 w 1279"/>
              <a:gd name="T47" fmla="*/ 2147483647 h 542"/>
              <a:gd name="T48" fmla="*/ 2147483647 w 1279"/>
              <a:gd name="T49" fmla="*/ 2147483647 h 542"/>
              <a:gd name="T50" fmla="*/ 2147483647 w 1279"/>
              <a:gd name="T51" fmla="*/ 2147483647 h 542"/>
              <a:gd name="T52" fmla="*/ 2147483647 w 1279"/>
              <a:gd name="T53" fmla="*/ 2147483647 h 542"/>
              <a:gd name="T54" fmla="*/ 2147483647 w 1279"/>
              <a:gd name="T55" fmla="*/ 2147483647 h 542"/>
              <a:gd name="T56" fmla="*/ 2147483647 w 1279"/>
              <a:gd name="T57" fmla="*/ 2147483647 h 542"/>
              <a:gd name="T58" fmla="*/ 2147483647 w 1279"/>
              <a:gd name="T59" fmla="*/ 2147483647 h 542"/>
              <a:gd name="T60" fmla="*/ 2147483647 w 1279"/>
              <a:gd name="T61" fmla="*/ 2147483647 h 542"/>
              <a:gd name="T62" fmla="*/ 2147483647 w 1279"/>
              <a:gd name="T63" fmla="*/ 2147483647 h 542"/>
              <a:gd name="T64" fmla="*/ 2147483647 w 1279"/>
              <a:gd name="T65" fmla="*/ 2147483647 h 542"/>
              <a:gd name="T66" fmla="*/ 2147483647 w 1279"/>
              <a:gd name="T67" fmla="*/ 2147483647 h 542"/>
              <a:gd name="T68" fmla="*/ 2147483647 w 1279"/>
              <a:gd name="T69" fmla="*/ 2147483647 h 542"/>
              <a:gd name="T70" fmla="*/ 2147483647 w 1279"/>
              <a:gd name="T71" fmla="*/ 2147483647 h 542"/>
              <a:gd name="T72" fmla="*/ 2147483647 w 1279"/>
              <a:gd name="T73" fmla="*/ 2147483647 h 542"/>
              <a:gd name="T74" fmla="*/ 2147483647 w 1279"/>
              <a:gd name="T75" fmla="*/ 2147483647 h 542"/>
              <a:gd name="T76" fmla="*/ 2147483647 w 1279"/>
              <a:gd name="T77" fmla="*/ 2147483647 h 542"/>
              <a:gd name="T78" fmla="*/ 2147483647 w 1279"/>
              <a:gd name="T79" fmla="*/ 2147483647 h 542"/>
              <a:gd name="T80" fmla="*/ 2147483647 w 1279"/>
              <a:gd name="T81" fmla="*/ 2147483647 h 542"/>
              <a:gd name="T82" fmla="*/ 2147483647 w 1279"/>
              <a:gd name="T83" fmla="*/ 2147483647 h 542"/>
              <a:gd name="T84" fmla="*/ 2147483647 w 1279"/>
              <a:gd name="T85" fmla="*/ 2147483647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00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" name="Line 117"/>
          <p:cNvSpPr>
            <a:spLocks noChangeShapeType="1"/>
          </p:cNvSpPr>
          <p:nvPr/>
        </p:nvSpPr>
        <p:spPr bwMode="auto">
          <a:xfrm>
            <a:off x="5929689" y="2543631"/>
            <a:ext cx="586614" cy="12702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cxnSp>
        <p:nvCxnSpPr>
          <p:cNvPr id="55" name="Straight Connector 54"/>
          <p:cNvCxnSpPr/>
          <p:nvPr/>
        </p:nvCxnSpPr>
        <p:spPr bwMode="auto">
          <a:xfrm flipH="1">
            <a:off x="7606267" y="4774731"/>
            <a:ext cx="622" cy="63197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/>
          <p:cNvCxnSpPr/>
          <p:nvPr/>
        </p:nvCxnSpPr>
        <p:spPr bwMode="auto">
          <a:xfrm>
            <a:off x="7608306" y="5013202"/>
            <a:ext cx="0" cy="39350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Freeform 71"/>
          <p:cNvSpPr>
            <a:spLocks/>
          </p:cNvSpPr>
          <p:nvPr/>
        </p:nvSpPr>
        <p:spPr bwMode="auto">
          <a:xfrm rot="10800000">
            <a:off x="5285124" y="2219705"/>
            <a:ext cx="673966" cy="64785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5082209" y="984736"/>
            <a:ext cx="2228495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err="1" smtClean="0"/>
              <a:t>DownloadActivity</a:t>
            </a:r>
            <a:r>
              <a:rPr lang="en-US" altLang="en-US" sz="1200" b="1" dirty="0" smtClean="0"/>
              <a:t> Process</a:t>
            </a:r>
            <a:endParaRPr lang="en-US" sz="1200" b="1" dirty="0"/>
          </a:p>
        </p:txBody>
      </p:sp>
      <p:sp>
        <p:nvSpPr>
          <p:cNvPr id="89" name="Rectangle 88"/>
          <p:cNvSpPr/>
          <p:nvPr/>
        </p:nvSpPr>
        <p:spPr>
          <a:xfrm>
            <a:off x="5048936" y="5348953"/>
            <a:ext cx="220765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err="1" smtClean="0"/>
              <a:t>DownloadService</a:t>
            </a:r>
            <a:r>
              <a:rPr lang="en-US" altLang="en-US" sz="1200" b="1" dirty="0" smtClean="0"/>
              <a:t> Process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335746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3586" y="1076101"/>
            <a:ext cx="4499537" cy="5196964"/>
          </a:xfrm>
        </p:spPr>
        <p:txBody>
          <a:bodyPr/>
          <a:lstStyle/>
          <a:p>
            <a:pPr>
              <a:spcBef>
                <a:spcPts val="600"/>
              </a:spcBef>
              <a:buNone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Context</a:t>
            </a:r>
          </a:p>
          <a:p>
            <a:pPr marL="228600" indent="-228600" eaLnBrk="1" hangingPunct="1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It is often infeasible—or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impossible —to access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 object directly</a:t>
            </a:r>
          </a:p>
          <a:p>
            <a:pPr marL="457200" indent="-228600" eaLnBrk="1" hangingPunct="1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may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reside in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server process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indent="-228600" eaLnBrk="1" hangingPunct="1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</a:pPr>
            <a:r>
              <a:rPr lang="de-DE" sz="2000" dirty="0" smtClean="0">
                <a:solidFill>
                  <a:schemeClr val="bg1">
                    <a:lumMod val="75000"/>
                  </a:schemeClr>
                </a:solidFill>
              </a:rPr>
              <a:t>Partitioning </a:t>
            </a:r>
            <a:r>
              <a:rPr lang="de-DE" sz="2000" dirty="0">
                <a:solidFill>
                  <a:schemeClr val="bg1">
                    <a:lumMod val="75000"/>
                  </a:schemeClr>
                </a:solidFill>
              </a:rPr>
              <a:t>of objects in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 system </a:t>
            </a:r>
            <a:r>
              <a:rPr lang="de-DE" sz="2000" dirty="0">
                <a:solidFill>
                  <a:schemeClr val="bg1">
                    <a:lumMod val="75000"/>
                  </a:schemeClr>
                </a:solidFill>
              </a:rPr>
              <a:t>may change as requirements evolve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spcBef>
                <a:spcPts val="600"/>
              </a:spcBef>
              <a:buNone/>
            </a:pPr>
            <a:r>
              <a:rPr lang="en-US" sz="2000" b="1" dirty="0" smtClean="0"/>
              <a:t>Problems</a:t>
            </a:r>
            <a:endParaRPr lang="en-US" sz="2000" dirty="0" smtClean="0"/>
          </a:p>
          <a:p>
            <a:pPr marL="228600" indent="-228600" eaLnBrk="1" hangingPunct="1">
              <a:spcBef>
                <a:spcPts val="600"/>
              </a:spcBef>
              <a:buClr>
                <a:schemeClr val="tx1"/>
              </a:buClr>
              <a:buSzPct val="80000"/>
            </a:pPr>
            <a:r>
              <a:rPr lang="de-DE" sz="2000" dirty="0" smtClean="0"/>
              <a:t>Manually (de)marshaling messages can be tedious, error-prone, &amp; inefficient</a:t>
            </a:r>
          </a:p>
          <a:p>
            <a:pPr marL="228600" indent="-228600" eaLnBrk="1" hangingPunct="1">
              <a:spcBef>
                <a:spcPts val="600"/>
              </a:spcBef>
              <a:buClr>
                <a:schemeClr val="tx1"/>
              </a:buClr>
              <a:buSzPct val="80000"/>
            </a:pPr>
            <a:r>
              <a:rPr lang="en-US" sz="2000" dirty="0" smtClean="0"/>
              <a:t>Ensuring </a:t>
            </a:r>
            <a:r>
              <a:rPr lang="de-DE" sz="2000" dirty="0" smtClean="0"/>
              <a:t>remote objects look/act </a:t>
            </a:r>
            <a:br>
              <a:rPr lang="de-DE" sz="2000" dirty="0" smtClean="0"/>
            </a:br>
            <a:r>
              <a:rPr lang="de-DE" sz="2000" dirty="0" smtClean="0"/>
              <a:t>as much like local components </a:t>
            </a:r>
            <a:br>
              <a:rPr lang="de-DE" sz="2000" dirty="0" smtClean="0"/>
            </a:br>
            <a:r>
              <a:rPr lang="de-DE" sz="2000" dirty="0" smtClean="0"/>
              <a:t>as possible from a client app perspective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258099" y="5685060"/>
            <a:ext cx="4658565" cy="5355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11113" algn="ctr"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1600" dirty="0" smtClean="0"/>
              <a:t>Android’s Binder </a:t>
            </a:r>
            <a:r>
              <a:rPr lang="en-US" sz="1600" dirty="0"/>
              <a:t>provides a high performance </a:t>
            </a:r>
            <a:r>
              <a:rPr lang="en-US" sz="1600" dirty="0" smtClean="0"/>
              <a:t>IPC mechanism </a:t>
            </a:r>
            <a:r>
              <a:rPr lang="en-US" sz="1600" dirty="0"/>
              <a:t>for in-process &amp; cross-process calls </a:t>
            </a:r>
          </a:p>
        </p:txBody>
      </p:sp>
      <p:sp>
        <p:nvSpPr>
          <p:cNvPr id="33" name="Rectangle 2"/>
          <p:cNvSpPr>
            <a:spLocks noGrp="1" noChangeArrowheads="1"/>
          </p:cNvSpPr>
          <p:nvPr>
            <p:ph type="title"/>
          </p:nvPr>
        </p:nvSpPr>
        <p:spPr>
          <a:xfrm>
            <a:off x="-114300" y="533400"/>
            <a:ext cx="9398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Challenge: Simplifying Access to Remote Objects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6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9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5" name="Straight Connector 84"/>
          <p:cNvCxnSpPr/>
          <p:nvPr/>
        </p:nvCxnSpPr>
        <p:spPr bwMode="auto">
          <a:xfrm flipH="1">
            <a:off x="7606267" y="4774731"/>
            <a:ext cx="622" cy="63197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/>
          <p:nvPr/>
        </p:nvCxnSpPr>
        <p:spPr bwMode="auto">
          <a:xfrm>
            <a:off x="7608306" y="5013202"/>
            <a:ext cx="0" cy="39350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Straight Connector 99"/>
          <p:cNvCxnSpPr/>
          <p:nvPr/>
        </p:nvCxnSpPr>
        <p:spPr bwMode="auto">
          <a:xfrm flipH="1">
            <a:off x="7606267" y="4774731"/>
            <a:ext cx="622" cy="63197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Straight Connector 100"/>
          <p:cNvCxnSpPr/>
          <p:nvPr/>
        </p:nvCxnSpPr>
        <p:spPr bwMode="auto">
          <a:xfrm>
            <a:off x="7608306" y="5013202"/>
            <a:ext cx="0" cy="393501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Rectangle 24"/>
          <p:cNvSpPr/>
          <p:nvPr/>
        </p:nvSpPr>
        <p:spPr bwMode="auto">
          <a:xfrm rot="5400000">
            <a:off x="5653084" y="2280432"/>
            <a:ext cx="974079" cy="2092872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4960028" y="3530520"/>
            <a:ext cx="2360190" cy="182065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4960028" y="1212734"/>
            <a:ext cx="2360190" cy="182065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Freeform 70"/>
          <p:cNvSpPr>
            <a:spLocks/>
          </p:cNvSpPr>
          <p:nvPr/>
        </p:nvSpPr>
        <p:spPr bwMode="auto">
          <a:xfrm>
            <a:off x="5107103" y="3711488"/>
            <a:ext cx="914476" cy="729361"/>
          </a:xfrm>
          <a:custGeom>
            <a:avLst/>
            <a:gdLst>
              <a:gd name="T0" fmla="*/ 2147483647 w 1165"/>
              <a:gd name="T1" fmla="*/ 2147483647 h 735"/>
              <a:gd name="T2" fmla="*/ 2147483647 w 1165"/>
              <a:gd name="T3" fmla="*/ 2147483647 h 735"/>
              <a:gd name="T4" fmla="*/ 2147483647 w 1165"/>
              <a:gd name="T5" fmla="*/ 2147483647 h 735"/>
              <a:gd name="T6" fmla="*/ 2147483647 w 1165"/>
              <a:gd name="T7" fmla="*/ 2147483647 h 735"/>
              <a:gd name="T8" fmla="*/ 2147483647 w 1165"/>
              <a:gd name="T9" fmla="*/ 2147483647 h 735"/>
              <a:gd name="T10" fmla="*/ 2147483647 w 1165"/>
              <a:gd name="T11" fmla="*/ 2147483647 h 735"/>
              <a:gd name="T12" fmla="*/ 2147483647 w 1165"/>
              <a:gd name="T13" fmla="*/ 2147483647 h 735"/>
              <a:gd name="T14" fmla="*/ 2147483647 w 1165"/>
              <a:gd name="T15" fmla="*/ 2147483647 h 735"/>
              <a:gd name="T16" fmla="*/ 2147483647 w 1165"/>
              <a:gd name="T17" fmla="*/ 2147483647 h 735"/>
              <a:gd name="T18" fmla="*/ 2147483647 w 1165"/>
              <a:gd name="T19" fmla="*/ 2147483647 h 735"/>
              <a:gd name="T20" fmla="*/ 2147483647 w 1165"/>
              <a:gd name="T21" fmla="*/ 2147483647 h 735"/>
              <a:gd name="T22" fmla="*/ 2147483647 w 1165"/>
              <a:gd name="T23" fmla="*/ 2147483647 h 735"/>
              <a:gd name="T24" fmla="*/ 2147483647 w 1165"/>
              <a:gd name="T25" fmla="*/ 2147483647 h 735"/>
              <a:gd name="T26" fmla="*/ 2147483647 w 1165"/>
              <a:gd name="T27" fmla="*/ 2147483647 h 735"/>
              <a:gd name="T28" fmla="*/ 2147483647 w 1165"/>
              <a:gd name="T29" fmla="*/ 2147483647 h 735"/>
              <a:gd name="T30" fmla="*/ 2147483647 w 1165"/>
              <a:gd name="T31" fmla="*/ 2147483647 h 735"/>
              <a:gd name="T32" fmla="*/ 2147483647 w 1165"/>
              <a:gd name="T33" fmla="*/ 2147483647 h 735"/>
              <a:gd name="T34" fmla="*/ 2147483647 w 1165"/>
              <a:gd name="T35" fmla="*/ 2147483647 h 735"/>
              <a:gd name="T36" fmla="*/ 2147483647 w 1165"/>
              <a:gd name="T37" fmla="*/ 2147483647 h 735"/>
              <a:gd name="T38" fmla="*/ 2147483647 w 1165"/>
              <a:gd name="T39" fmla="*/ 2147483647 h 735"/>
              <a:gd name="T40" fmla="*/ 2147483647 w 1165"/>
              <a:gd name="T41" fmla="*/ 2147483647 h 735"/>
              <a:gd name="T42" fmla="*/ 2147483647 w 1165"/>
              <a:gd name="T43" fmla="*/ 2147483647 h 735"/>
              <a:gd name="T44" fmla="*/ 2147483647 w 1165"/>
              <a:gd name="T45" fmla="*/ 2147483647 h 735"/>
              <a:gd name="T46" fmla="*/ 2147483647 w 1165"/>
              <a:gd name="T47" fmla="*/ 2147483647 h 735"/>
              <a:gd name="T48" fmla="*/ 2147483647 w 1165"/>
              <a:gd name="T49" fmla="*/ 2147483647 h 735"/>
              <a:gd name="T50" fmla="*/ 2147483647 w 1165"/>
              <a:gd name="T51" fmla="*/ 2147483647 h 735"/>
              <a:gd name="T52" fmla="*/ 2147483647 w 1165"/>
              <a:gd name="T53" fmla="*/ 2147483647 h 735"/>
              <a:gd name="T54" fmla="*/ 2147483647 w 1165"/>
              <a:gd name="T55" fmla="*/ 2147483647 h 735"/>
              <a:gd name="T56" fmla="*/ 2147483647 w 1165"/>
              <a:gd name="T57" fmla="*/ 2147483647 h 735"/>
              <a:gd name="T58" fmla="*/ 2147483647 w 1165"/>
              <a:gd name="T59" fmla="*/ 2147483647 h 735"/>
              <a:gd name="T60" fmla="*/ 2147483647 w 1165"/>
              <a:gd name="T61" fmla="*/ 2147483647 h 735"/>
              <a:gd name="T62" fmla="*/ 2147483647 w 1165"/>
              <a:gd name="T63" fmla="*/ 2147483647 h 735"/>
              <a:gd name="T64" fmla="*/ 2147483647 w 1165"/>
              <a:gd name="T65" fmla="*/ 2147483647 h 735"/>
              <a:gd name="T66" fmla="*/ 2147483647 w 1165"/>
              <a:gd name="T67" fmla="*/ 2147483647 h 735"/>
              <a:gd name="T68" fmla="*/ 2147483647 w 1165"/>
              <a:gd name="T69" fmla="*/ 2147483647 h 735"/>
              <a:gd name="T70" fmla="*/ 2147483647 w 1165"/>
              <a:gd name="T71" fmla="*/ 2147483647 h 735"/>
              <a:gd name="T72" fmla="*/ 2147483647 w 1165"/>
              <a:gd name="T73" fmla="*/ 2147483647 h 735"/>
              <a:gd name="T74" fmla="*/ 2147483647 w 1165"/>
              <a:gd name="T75" fmla="*/ 2147483647 h 735"/>
              <a:gd name="T76" fmla="*/ 2147483647 w 1165"/>
              <a:gd name="T77" fmla="*/ 2147483647 h 735"/>
              <a:gd name="T78" fmla="*/ 2147483647 w 1165"/>
              <a:gd name="T79" fmla="*/ 2147483647 h 735"/>
              <a:gd name="T80" fmla="*/ 2147483647 w 1165"/>
              <a:gd name="T81" fmla="*/ 2147483647 h 735"/>
              <a:gd name="T82" fmla="*/ 2147483647 w 1165"/>
              <a:gd name="T83" fmla="*/ 2147483647 h 735"/>
              <a:gd name="T84" fmla="*/ 2147483647 w 1165"/>
              <a:gd name="T85" fmla="*/ 2147483647 h 735"/>
              <a:gd name="T86" fmla="*/ 2147483647 w 1165"/>
              <a:gd name="T87" fmla="*/ 2147483647 h 735"/>
              <a:gd name="T88" fmla="*/ 2147483647 w 1165"/>
              <a:gd name="T89" fmla="*/ 2147483647 h 735"/>
              <a:gd name="T90" fmla="*/ 2147483647 w 1165"/>
              <a:gd name="T91" fmla="*/ 0 h 735"/>
              <a:gd name="T92" fmla="*/ 2147483647 w 1165"/>
              <a:gd name="T93" fmla="*/ 2147483647 h 735"/>
              <a:gd name="T94" fmla="*/ 2147483647 w 1165"/>
              <a:gd name="T95" fmla="*/ 2147483647 h 735"/>
              <a:gd name="T96" fmla="*/ 2147483647 w 1165"/>
              <a:gd name="T97" fmla="*/ 2147483647 h 735"/>
              <a:gd name="T98" fmla="*/ 2147483647 w 1165"/>
              <a:gd name="T99" fmla="*/ 2147483647 h 735"/>
              <a:gd name="T100" fmla="*/ 2147483647 w 1165"/>
              <a:gd name="T101" fmla="*/ 2147483647 h 735"/>
              <a:gd name="T102" fmla="*/ 2147483647 w 1165"/>
              <a:gd name="T103" fmla="*/ 2147483647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72"/>
          <p:cNvSpPr>
            <a:spLocks/>
          </p:cNvSpPr>
          <p:nvPr/>
        </p:nvSpPr>
        <p:spPr bwMode="auto">
          <a:xfrm rot="5711957">
            <a:off x="6362416" y="3807050"/>
            <a:ext cx="667685" cy="619269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73"/>
          <p:cNvSpPr>
            <a:spLocks/>
          </p:cNvSpPr>
          <p:nvPr/>
        </p:nvSpPr>
        <p:spPr bwMode="auto">
          <a:xfrm>
            <a:off x="6349000" y="1379750"/>
            <a:ext cx="825632" cy="702896"/>
          </a:xfrm>
          <a:custGeom>
            <a:avLst/>
            <a:gdLst>
              <a:gd name="T0" fmla="*/ 2147483647 w 1050"/>
              <a:gd name="T1" fmla="*/ 2147483647 h 709"/>
              <a:gd name="T2" fmla="*/ 2147483647 w 1050"/>
              <a:gd name="T3" fmla="*/ 2147483647 h 709"/>
              <a:gd name="T4" fmla="*/ 2147483647 w 1050"/>
              <a:gd name="T5" fmla="*/ 2147483647 h 709"/>
              <a:gd name="T6" fmla="*/ 2147483647 w 1050"/>
              <a:gd name="T7" fmla="*/ 2147483647 h 709"/>
              <a:gd name="T8" fmla="*/ 2147483647 w 1050"/>
              <a:gd name="T9" fmla="*/ 2147483647 h 709"/>
              <a:gd name="T10" fmla="*/ 2147483647 w 1050"/>
              <a:gd name="T11" fmla="*/ 2147483647 h 709"/>
              <a:gd name="T12" fmla="*/ 2147483647 w 1050"/>
              <a:gd name="T13" fmla="*/ 2147483647 h 709"/>
              <a:gd name="T14" fmla="*/ 2147483647 w 1050"/>
              <a:gd name="T15" fmla="*/ 2147483647 h 709"/>
              <a:gd name="T16" fmla="*/ 2147483647 w 1050"/>
              <a:gd name="T17" fmla="*/ 2147483647 h 709"/>
              <a:gd name="T18" fmla="*/ 2147483647 w 1050"/>
              <a:gd name="T19" fmla="*/ 2147483647 h 709"/>
              <a:gd name="T20" fmla="*/ 2147483647 w 1050"/>
              <a:gd name="T21" fmla="*/ 2147483647 h 709"/>
              <a:gd name="T22" fmla="*/ 2147483647 w 1050"/>
              <a:gd name="T23" fmla="*/ 2147483647 h 709"/>
              <a:gd name="T24" fmla="*/ 2147483647 w 1050"/>
              <a:gd name="T25" fmla="*/ 2147483647 h 709"/>
              <a:gd name="T26" fmla="*/ 2147483647 w 1050"/>
              <a:gd name="T27" fmla="*/ 2147483647 h 709"/>
              <a:gd name="T28" fmla="*/ 2147483647 w 1050"/>
              <a:gd name="T29" fmla="*/ 2147483647 h 709"/>
              <a:gd name="T30" fmla="*/ 2147483647 w 1050"/>
              <a:gd name="T31" fmla="*/ 2147483647 h 709"/>
              <a:gd name="T32" fmla="*/ 2147483647 w 1050"/>
              <a:gd name="T33" fmla="*/ 2147483647 h 709"/>
              <a:gd name="T34" fmla="*/ 2147483647 w 1050"/>
              <a:gd name="T35" fmla="*/ 2147483647 h 709"/>
              <a:gd name="T36" fmla="*/ 2147483647 w 1050"/>
              <a:gd name="T37" fmla="*/ 2147483647 h 709"/>
              <a:gd name="T38" fmla="*/ 2147483647 w 1050"/>
              <a:gd name="T39" fmla="*/ 2147483647 h 709"/>
              <a:gd name="T40" fmla="*/ 2147483647 w 1050"/>
              <a:gd name="T41" fmla="*/ 2147483647 h 709"/>
              <a:gd name="T42" fmla="*/ 2147483647 w 1050"/>
              <a:gd name="T43" fmla="*/ 2147483647 h 709"/>
              <a:gd name="T44" fmla="*/ 2147483647 w 1050"/>
              <a:gd name="T45" fmla="*/ 2147483647 h 709"/>
              <a:gd name="T46" fmla="*/ 2147483647 w 1050"/>
              <a:gd name="T47" fmla="*/ 2147483647 h 709"/>
              <a:gd name="T48" fmla="*/ 2147483647 w 1050"/>
              <a:gd name="T49" fmla="*/ 2147483647 h 709"/>
              <a:gd name="T50" fmla="*/ 2147483647 w 1050"/>
              <a:gd name="T51" fmla="*/ 2147483647 h 709"/>
              <a:gd name="T52" fmla="*/ 2147483647 w 1050"/>
              <a:gd name="T53" fmla="*/ 2147483647 h 709"/>
              <a:gd name="T54" fmla="*/ 2147483647 w 1050"/>
              <a:gd name="T55" fmla="*/ 2147483647 h 709"/>
              <a:gd name="T56" fmla="*/ 2147483647 w 1050"/>
              <a:gd name="T57" fmla="*/ 2147483647 h 709"/>
              <a:gd name="T58" fmla="*/ 2147483647 w 1050"/>
              <a:gd name="T59" fmla="*/ 2147483647 h 709"/>
              <a:gd name="T60" fmla="*/ 2147483647 w 1050"/>
              <a:gd name="T61" fmla="*/ 2147483647 h 709"/>
              <a:gd name="T62" fmla="*/ 2147483647 w 1050"/>
              <a:gd name="T63" fmla="*/ 2147483647 h 709"/>
              <a:gd name="T64" fmla="*/ 2147483647 w 1050"/>
              <a:gd name="T65" fmla="*/ 2147483647 h 709"/>
              <a:gd name="T66" fmla="*/ 2147483647 w 1050"/>
              <a:gd name="T67" fmla="*/ 2147483647 h 709"/>
              <a:gd name="T68" fmla="*/ 2147483647 w 1050"/>
              <a:gd name="T69" fmla="*/ 2147483647 h 709"/>
              <a:gd name="T70" fmla="*/ 2147483647 w 1050"/>
              <a:gd name="T71" fmla="*/ 2147483647 h 709"/>
              <a:gd name="T72" fmla="*/ 2147483647 w 1050"/>
              <a:gd name="T73" fmla="*/ 2147483647 h 709"/>
              <a:gd name="T74" fmla="*/ 2147483647 w 1050"/>
              <a:gd name="T75" fmla="*/ 2147483647 h 709"/>
              <a:gd name="T76" fmla="*/ 2147483647 w 1050"/>
              <a:gd name="T77" fmla="*/ 2147483647 h 709"/>
              <a:gd name="T78" fmla="*/ 2147483647 w 1050"/>
              <a:gd name="T79" fmla="*/ 2147483647 h 709"/>
              <a:gd name="T80" fmla="*/ 2147483647 w 1050"/>
              <a:gd name="T81" fmla="*/ 2147483647 h 709"/>
              <a:gd name="T82" fmla="*/ 2147483647 w 1050"/>
              <a:gd name="T83" fmla="*/ 2147483647 h 709"/>
              <a:gd name="T84" fmla="*/ 2147483647 w 1050"/>
              <a:gd name="T85" fmla="*/ 2147483647 h 709"/>
              <a:gd name="T86" fmla="*/ 2147483647 w 1050"/>
              <a:gd name="T87" fmla="*/ 0 h 709"/>
              <a:gd name="T88" fmla="*/ 2147483647 w 1050"/>
              <a:gd name="T89" fmla="*/ 2147483647 h 709"/>
              <a:gd name="T90" fmla="*/ 2147483647 w 1050"/>
              <a:gd name="T91" fmla="*/ 2147483647 h 709"/>
              <a:gd name="T92" fmla="*/ 2147483647 w 1050"/>
              <a:gd name="T93" fmla="*/ 2147483647 h 709"/>
              <a:gd name="T94" fmla="*/ 2147483647 w 1050"/>
              <a:gd name="T95" fmla="*/ 2147483647 h 709"/>
              <a:gd name="T96" fmla="*/ 2147483647 w 1050"/>
              <a:gd name="T97" fmla="*/ 2147483647 h 709"/>
              <a:gd name="T98" fmla="*/ 2147483647 w 1050"/>
              <a:gd name="T99" fmla="*/ 2147483647 h 709"/>
              <a:gd name="T100" fmla="*/ 2147483647 w 1050"/>
              <a:gd name="T101" fmla="*/ 2147483647 h 709"/>
              <a:gd name="T102" fmla="*/ 2147483647 w 1050"/>
              <a:gd name="T103" fmla="*/ 2147483647 h 709"/>
              <a:gd name="T104" fmla="*/ 2147483647 w 1050"/>
              <a:gd name="T105" fmla="*/ 2147483647 h 709"/>
              <a:gd name="T106" fmla="*/ 2147483647 w 1050"/>
              <a:gd name="T107" fmla="*/ 2147483647 h 709"/>
              <a:gd name="T108" fmla="*/ 2147483647 w 1050"/>
              <a:gd name="T109" fmla="*/ 2147483647 h 709"/>
              <a:gd name="T110" fmla="*/ 2147483647 w 1050"/>
              <a:gd name="T111" fmla="*/ 2147483647 h 709"/>
              <a:gd name="T112" fmla="*/ 2147483647 w 1050"/>
              <a:gd name="T113" fmla="*/ 2147483647 h 709"/>
              <a:gd name="T114" fmla="*/ 2147483647 w 1050"/>
              <a:gd name="T115" fmla="*/ 2147483647 h 709"/>
              <a:gd name="T116" fmla="*/ 2147483647 w 1050"/>
              <a:gd name="T117" fmla="*/ 2147483647 h 709"/>
              <a:gd name="T118" fmla="*/ 2147483647 w 1050"/>
              <a:gd name="T119" fmla="*/ 2147483647 h 709"/>
              <a:gd name="T120" fmla="*/ 2147483647 w 1050"/>
              <a:gd name="T121" fmla="*/ 2147483647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82"/>
          <p:cNvSpPr>
            <a:spLocks/>
          </p:cNvSpPr>
          <p:nvPr/>
        </p:nvSpPr>
        <p:spPr bwMode="auto">
          <a:xfrm rot="10800000">
            <a:off x="6283488" y="2276339"/>
            <a:ext cx="956656" cy="534582"/>
          </a:xfrm>
          <a:custGeom>
            <a:avLst/>
            <a:gdLst>
              <a:gd name="T0" fmla="*/ 2147483647 w 1221"/>
              <a:gd name="T1" fmla="*/ 0 h 540"/>
              <a:gd name="T2" fmla="*/ 2147483647 w 1221"/>
              <a:gd name="T3" fmla="*/ 2147483647 h 540"/>
              <a:gd name="T4" fmla="*/ 2147483647 w 1221"/>
              <a:gd name="T5" fmla="*/ 2147483647 h 540"/>
              <a:gd name="T6" fmla="*/ 2147483647 w 1221"/>
              <a:gd name="T7" fmla="*/ 2147483647 h 540"/>
              <a:gd name="T8" fmla="*/ 2147483647 w 1221"/>
              <a:gd name="T9" fmla="*/ 2147483647 h 540"/>
              <a:gd name="T10" fmla="*/ 2147483647 w 1221"/>
              <a:gd name="T11" fmla="*/ 2147483647 h 540"/>
              <a:gd name="T12" fmla="*/ 2147483647 w 1221"/>
              <a:gd name="T13" fmla="*/ 2147483647 h 540"/>
              <a:gd name="T14" fmla="*/ 2147483647 w 1221"/>
              <a:gd name="T15" fmla="*/ 2147483647 h 540"/>
              <a:gd name="T16" fmla="*/ 2147483647 w 1221"/>
              <a:gd name="T17" fmla="*/ 2147483647 h 540"/>
              <a:gd name="T18" fmla="*/ 2147483647 w 1221"/>
              <a:gd name="T19" fmla="*/ 2147483647 h 540"/>
              <a:gd name="T20" fmla="*/ 2147483647 w 1221"/>
              <a:gd name="T21" fmla="*/ 2147483647 h 540"/>
              <a:gd name="T22" fmla="*/ 2147483647 w 1221"/>
              <a:gd name="T23" fmla="*/ 2147483647 h 540"/>
              <a:gd name="T24" fmla="*/ 2147483647 w 1221"/>
              <a:gd name="T25" fmla="*/ 2147483647 h 540"/>
              <a:gd name="T26" fmla="*/ 2147483647 w 1221"/>
              <a:gd name="T27" fmla="*/ 2147483647 h 540"/>
              <a:gd name="T28" fmla="*/ 2147483647 w 1221"/>
              <a:gd name="T29" fmla="*/ 2147483647 h 540"/>
              <a:gd name="T30" fmla="*/ 2147483647 w 1221"/>
              <a:gd name="T31" fmla="*/ 2147483647 h 540"/>
              <a:gd name="T32" fmla="*/ 2147483647 w 1221"/>
              <a:gd name="T33" fmla="*/ 2147483647 h 540"/>
              <a:gd name="T34" fmla="*/ 2147483647 w 1221"/>
              <a:gd name="T35" fmla="*/ 2147483647 h 540"/>
              <a:gd name="T36" fmla="*/ 2147483647 w 1221"/>
              <a:gd name="T37" fmla="*/ 2147483647 h 540"/>
              <a:gd name="T38" fmla="*/ 2147483647 w 1221"/>
              <a:gd name="T39" fmla="*/ 2147483647 h 540"/>
              <a:gd name="T40" fmla="*/ 2147483647 w 1221"/>
              <a:gd name="T41" fmla="*/ 2147483647 h 540"/>
              <a:gd name="T42" fmla="*/ 2147483647 w 1221"/>
              <a:gd name="T43" fmla="*/ 2147483647 h 540"/>
              <a:gd name="T44" fmla="*/ 2147483647 w 1221"/>
              <a:gd name="T45" fmla="*/ 2147483647 h 540"/>
              <a:gd name="T46" fmla="*/ 2147483647 w 1221"/>
              <a:gd name="T47" fmla="*/ 2147483647 h 540"/>
              <a:gd name="T48" fmla="*/ 2147483647 w 1221"/>
              <a:gd name="T49" fmla="*/ 2147483647 h 540"/>
              <a:gd name="T50" fmla="*/ 2147483647 w 1221"/>
              <a:gd name="T51" fmla="*/ 2147483647 h 540"/>
              <a:gd name="T52" fmla="*/ 2147483647 w 1221"/>
              <a:gd name="T53" fmla="*/ 2147483647 h 540"/>
              <a:gd name="T54" fmla="*/ 2147483647 w 1221"/>
              <a:gd name="T55" fmla="*/ 2147483647 h 540"/>
              <a:gd name="T56" fmla="*/ 2147483647 w 1221"/>
              <a:gd name="T57" fmla="*/ 2147483647 h 540"/>
              <a:gd name="T58" fmla="*/ 2147483647 w 1221"/>
              <a:gd name="T59" fmla="*/ 2147483647 h 540"/>
              <a:gd name="T60" fmla="*/ 2147483647 w 1221"/>
              <a:gd name="T61" fmla="*/ 2147483647 h 540"/>
              <a:gd name="T62" fmla="*/ 2147483647 w 1221"/>
              <a:gd name="T63" fmla="*/ 2147483647 h 540"/>
              <a:gd name="T64" fmla="*/ 2147483647 w 1221"/>
              <a:gd name="T65" fmla="*/ 2147483647 h 540"/>
              <a:gd name="T66" fmla="*/ 2147483647 w 1221"/>
              <a:gd name="T67" fmla="*/ 2147483647 h 540"/>
              <a:gd name="T68" fmla="*/ 2147483647 w 1221"/>
              <a:gd name="T69" fmla="*/ 2147483647 h 540"/>
              <a:gd name="T70" fmla="*/ 2147483647 w 1221"/>
              <a:gd name="T71" fmla="*/ 2147483647 h 540"/>
              <a:gd name="T72" fmla="*/ 2147483647 w 1221"/>
              <a:gd name="T73" fmla="*/ 2147483647 h 540"/>
              <a:gd name="T74" fmla="*/ 2147483647 w 1221"/>
              <a:gd name="T75" fmla="*/ 2147483647 h 540"/>
              <a:gd name="T76" fmla="*/ 2147483647 w 1221"/>
              <a:gd name="T77" fmla="*/ 2147483647 h 540"/>
              <a:gd name="T78" fmla="*/ 2147483647 w 1221"/>
              <a:gd name="T79" fmla="*/ 2147483647 h 540"/>
              <a:gd name="T80" fmla="*/ 2147483647 w 1221"/>
              <a:gd name="T81" fmla="*/ 2147483647 h 540"/>
              <a:gd name="T82" fmla="*/ 2147483647 w 1221"/>
              <a:gd name="T83" fmla="*/ 2147483647 h 540"/>
              <a:gd name="T84" fmla="*/ 2147483647 w 1221"/>
              <a:gd name="T85" fmla="*/ 2147483647 h 540"/>
              <a:gd name="T86" fmla="*/ 2147483647 w 1221"/>
              <a:gd name="T87" fmla="*/ 2147483647 h 540"/>
              <a:gd name="T88" fmla="*/ 2147483647 w 1221"/>
              <a:gd name="T89" fmla="*/ 2147483647 h 540"/>
              <a:gd name="T90" fmla="*/ 2147483647 w 1221"/>
              <a:gd name="T91" fmla="*/ 2147483647 h 540"/>
              <a:gd name="T92" fmla="*/ 2147483647 w 1221"/>
              <a:gd name="T93" fmla="*/ 2147483647 h 540"/>
              <a:gd name="T94" fmla="*/ 2147483647 w 1221"/>
              <a:gd name="T95" fmla="*/ 2147483647 h 540"/>
              <a:gd name="T96" fmla="*/ 2147483647 w 1221"/>
              <a:gd name="T97" fmla="*/ 2147483647 h 540"/>
              <a:gd name="T98" fmla="*/ 2147483647 w 1221"/>
              <a:gd name="T99" fmla="*/ 2147483647 h 540"/>
              <a:gd name="T100" fmla="*/ 2147483647 w 1221"/>
              <a:gd name="T101" fmla="*/ 2147483647 h 540"/>
              <a:gd name="T102" fmla="*/ 2147483647 w 1221"/>
              <a:gd name="T103" fmla="*/ 2147483647 h 540"/>
              <a:gd name="T104" fmla="*/ 2147483647 w 1221"/>
              <a:gd name="T105" fmla="*/ 2147483647 h 540"/>
              <a:gd name="T106" fmla="*/ 2147483647 w 1221"/>
              <a:gd name="T107" fmla="*/ 2147483647 h 540"/>
              <a:gd name="T108" fmla="*/ 2147483647 w 1221"/>
              <a:gd name="T109" fmla="*/ 2147483647 h 540"/>
              <a:gd name="T110" fmla="*/ 2147483647 w 1221"/>
              <a:gd name="T111" fmla="*/ 2147483647 h 540"/>
              <a:gd name="T112" fmla="*/ 2147483647 w 1221"/>
              <a:gd name="T113" fmla="*/ 2147483647 h 540"/>
              <a:gd name="T114" fmla="*/ 2147483647 w 1221"/>
              <a:gd name="T115" fmla="*/ 2147483647 h 540"/>
              <a:gd name="T116" fmla="*/ 2147483647 w 1221"/>
              <a:gd name="T117" fmla="*/ 2147483647 h 540"/>
              <a:gd name="T118" fmla="*/ 2147483647 w 1221"/>
              <a:gd name="T119" fmla="*/ 2147483647 h 540"/>
              <a:gd name="T120" fmla="*/ 2147483647 w 1221"/>
              <a:gd name="T121" fmla="*/ 2147483647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83"/>
          <p:cNvSpPr>
            <a:spLocks/>
          </p:cNvSpPr>
          <p:nvPr/>
        </p:nvSpPr>
        <p:spPr bwMode="auto">
          <a:xfrm>
            <a:off x="6349000" y="4631454"/>
            <a:ext cx="795119" cy="631972"/>
          </a:xfrm>
          <a:custGeom>
            <a:avLst/>
            <a:gdLst>
              <a:gd name="T0" fmla="*/ 2147483647 w 1009"/>
              <a:gd name="T1" fmla="*/ 2147483647 h 635"/>
              <a:gd name="T2" fmla="*/ 2147483647 w 1009"/>
              <a:gd name="T3" fmla="*/ 2147483647 h 635"/>
              <a:gd name="T4" fmla="*/ 2147483647 w 1009"/>
              <a:gd name="T5" fmla="*/ 2147483647 h 635"/>
              <a:gd name="T6" fmla="*/ 2147483647 w 1009"/>
              <a:gd name="T7" fmla="*/ 2147483647 h 635"/>
              <a:gd name="T8" fmla="*/ 2147483647 w 1009"/>
              <a:gd name="T9" fmla="*/ 2147483647 h 635"/>
              <a:gd name="T10" fmla="*/ 2147483647 w 1009"/>
              <a:gd name="T11" fmla="*/ 2147483647 h 635"/>
              <a:gd name="T12" fmla="*/ 2147483647 w 1009"/>
              <a:gd name="T13" fmla="*/ 2147483647 h 635"/>
              <a:gd name="T14" fmla="*/ 2147483647 w 1009"/>
              <a:gd name="T15" fmla="*/ 2147483647 h 635"/>
              <a:gd name="T16" fmla="*/ 2147483647 w 1009"/>
              <a:gd name="T17" fmla="*/ 2147483647 h 635"/>
              <a:gd name="T18" fmla="*/ 2147483647 w 1009"/>
              <a:gd name="T19" fmla="*/ 2147483647 h 635"/>
              <a:gd name="T20" fmla="*/ 2147483647 w 1009"/>
              <a:gd name="T21" fmla="*/ 2147483647 h 635"/>
              <a:gd name="T22" fmla="*/ 2147483647 w 1009"/>
              <a:gd name="T23" fmla="*/ 2147483647 h 635"/>
              <a:gd name="T24" fmla="*/ 2147483647 w 1009"/>
              <a:gd name="T25" fmla="*/ 2147483647 h 635"/>
              <a:gd name="T26" fmla="*/ 2147483647 w 1009"/>
              <a:gd name="T27" fmla="*/ 2147483647 h 635"/>
              <a:gd name="T28" fmla="*/ 2147483647 w 1009"/>
              <a:gd name="T29" fmla="*/ 2147483647 h 635"/>
              <a:gd name="T30" fmla="*/ 2147483647 w 1009"/>
              <a:gd name="T31" fmla="*/ 2147483647 h 635"/>
              <a:gd name="T32" fmla="*/ 2147483647 w 1009"/>
              <a:gd name="T33" fmla="*/ 2147483647 h 635"/>
              <a:gd name="T34" fmla="*/ 2147483647 w 1009"/>
              <a:gd name="T35" fmla="*/ 2147483647 h 635"/>
              <a:gd name="T36" fmla="*/ 2147483647 w 1009"/>
              <a:gd name="T37" fmla="*/ 2147483647 h 635"/>
              <a:gd name="T38" fmla="*/ 2147483647 w 1009"/>
              <a:gd name="T39" fmla="*/ 2147483647 h 635"/>
              <a:gd name="T40" fmla="*/ 2147483647 w 1009"/>
              <a:gd name="T41" fmla="*/ 2147483647 h 635"/>
              <a:gd name="T42" fmla="*/ 2147483647 w 1009"/>
              <a:gd name="T43" fmla="*/ 2147483647 h 635"/>
              <a:gd name="T44" fmla="*/ 2147483647 w 1009"/>
              <a:gd name="T45" fmla="*/ 2147483647 h 635"/>
              <a:gd name="T46" fmla="*/ 2147483647 w 1009"/>
              <a:gd name="T47" fmla="*/ 2147483647 h 635"/>
              <a:gd name="T48" fmla="*/ 2147483647 w 1009"/>
              <a:gd name="T49" fmla="*/ 2147483647 h 635"/>
              <a:gd name="T50" fmla="*/ 2147483647 w 1009"/>
              <a:gd name="T51" fmla="*/ 2147483647 h 635"/>
              <a:gd name="T52" fmla="*/ 2147483647 w 1009"/>
              <a:gd name="T53" fmla="*/ 2147483647 h 635"/>
              <a:gd name="T54" fmla="*/ 2147483647 w 1009"/>
              <a:gd name="T55" fmla="*/ 2147483647 h 635"/>
              <a:gd name="T56" fmla="*/ 2147483647 w 1009"/>
              <a:gd name="T57" fmla="*/ 2147483647 h 635"/>
              <a:gd name="T58" fmla="*/ 2147483647 w 1009"/>
              <a:gd name="T59" fmla="*/ 2147483647 h 635"/>
              <a:gd name="T60" fmla="*/ 2147483647 w 1009"/>
              <a:gd name="T61" fmla="*/ 2147483647 h 635"/>
              <a:gd name="T62" fmla="*/ 2147483647 w 1009"/>
              <a:gd name="T63" fmla="*/ 2147483647 h 635"/>
              <a:gd name="T64" fmla="*/ 2147483647 w 1009"/>
              <a:gd name="T65" fmla="*/ 2147483647 h 635"/>
              <a:gd name="T66" fmla="*/ 2147483647 w 1009"/>
              <a:gd name="T67" fmla="*/ 2147483647 h 635"/>
              <a:gd name="T68" fmla="*/ 2147483647 w 1009"/>
              <a:gd name="T69" fmla="*/ 2147483647 h 635"/>
              <a:gd name="T70" fmla="*/ 2147483647 w 1009"/>
              <a:gd name="T71" fmla="*/ 2147483647 h 635"/>
              <a:gd name="T72" fmla="*/ 2147483647 w 1009"/>
              <a:gd name="T73" fmla="*/ 2147483647 h 635"/>
              <a:gd name="T74" fmla="*/ 2147483647 w 1009"/>
              <a:gd name="T75" fmla="*/ 2147483647 h 635"/>
              <a:gd name="T76" fmla="*/ 2147483647 w 1009"/>
              <a:gd name="T77" fmla="*/ 2147483647 h 635"/>
              <a:gd name="T78" fmla="*/ 2147483647 w 1009"/>
              <a:gd name="T79" fmla="*/ 2147483647 h 635"/>
              <a:gd name="T80" fmla="*/ 2147483647 w 1009"/>
              <a:gd name="T81" fmla="*/ 2147483647 h 635"/>
              <a:gd name="T82" fmla="*/ 2147483647 w 1009"/>
              <a:gd name="T83" fmla="*/ 2147483647 h 635"/>
              <a:gd name="T84" fmla="*/ 2147483647 w 1009"/>
              <a:gd name="T85" fmla="*/ 2147483647 h 635"/>
              <a:gd name="T86" fmla="*/ 2147483647 w 1009"/>
              <a:gd name="T87" fmla="*/ 2147483647 h 635"/>
              <a:gd name="T88" fmla="*/ 2147483647 w 1009"/>
              <a:gd name="T89" fmla="*/ 2147483647 h 635"/>
              <a:gd name="T90" fmla="*/ 2147483647 w 1009"/>
              <a:gd name="T91" fmla="*/ 2147483647 h 635"/>
              <a:gd name="T92" fmla="*/ 2147483647 w 1009"/>
              <a:gd name="T93" fmla="*/ 2147483647 h 635"/>
              <a:gd name="T94" fmla="*/ 2147483647 w 1009"/>
              <a:gd name="T95" fmla="*/ 2147483647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9966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84"/>
          <p:cNvSpPr>
            <a:spLocks/>
          </p:cNvSpPr>
          <p:nvPr/>
        </p:nvSpPr>
        <p:spPr bwMode="auto">
          <a:xfrm>
            <a:off x="5071750" y="4716981"/>
            <a:ext cx="857939" cy="526114"/>
          </a:xfrm>
          <a:custGeom>
            <a:avLst/>
            <a:gdLst>
              <a:gd name="T0" fmla="*/ 2147483647 w 1092"/>
              <a:gd name="T1" fmla="*/ 2147483647 h 531"/>
              <a:gd name="T2" fmla="*/ 2147483647 w 1092"/>
              <a:gd name="T3" fmla="*/ 2147483647 h 531"/>
              <a:gd name="T4" fmla="*/ 2147483647 w 1092"/>
              <a:gd name="T5" fmla="*/ 2147483647 h 531"/>
              <a:gd name="T6" fmla="*/ 2147483647 w 1092"/>
              <a:gd name="T7" fmla="*/ 2147483647 h 531"/>
              <a:gd name="T8" fmla="*/ 2147483647 w 1092"/>
              <a:gd name="T9" fmla="*/ 2147483647 h 531"/>
              <a:gd name="T10" fmla="*/ 2147483647 w 1092"/>
              <a:gd name="T11" fmla="*/ 2147483647 h 531"/>
              <a:gd name="T12" fmla="*/ 2147483647 w 1092"/>
              <a:gd name="T13" fmla="*/ 0 h 531"/>
              <a:gd name="T14" fmla="*/ 2147483647 w 1092"/>
              <a:gd name="T15" fmla="*/ 2147483647 h 531"/>
              <a:gd name="T16" fmla="*/ 2147483647 w 1092"/>
              <a:gd name="T17" fmla="*/ 2147483647 h 531"/>
              <a:gd name="T18" fmla="*/ 2147483647 w 1092"/>
              <a:gd name="T19" fmla="*/ 2147483647 h 531"/>
              <a:gd name="T20" fmla="*/ 2147483647 w 1092"/>
              <a:gd name="T21" fmla="*/ 2147483647 h 531"/>
              <a:gd name="T22" fmla="*/ 2147483647 w 1092"/>
              <a:gd name="T23" fmla="*/ 2147483647 h 531"/>
              <a:gd name="T24" fmla="*/ 2147483647 w 1092"/>
              <a:gd name="T25" fmla="*/ 2147483647 h 531"/>
              <a:gd name="T26" fmla="*/ 2147483647 w 1092"/>
              <a:gd name="T27" fmla="*/ 2147483647 h 531"/>
              <a:gd name="T28" fmla="*/ 2147483647 w 1092"/>
              <a:gd name="T29" fmla="*/ 2147483647 h 531"/>
              <a:gd name="T30" fmla="*/ 2147483647 w 1092"/>
              <a:gd name="T31" fmla="*/ 2147483647 h 531"/>
              <a:gd name="T32" fmla="*/ 2147483647 w 1092"/>
              <a:gd name="T33" fmla="*/ 2147483647 h 531"/>
              <a:gd name="T34" fmla="*/ 2147483647 w 1092"/>
              <a:gd name="T35" fmla="*/ 2147483647 h 531"/>
              <a:gd name="T36" fmla="*/ 2147483647 w 1092"/>
              <a:gd name="T37" fmla="*/ 2147483647 h 531"/>
              <a:gd name="T38" fmla="*/ 2147483647 w 1092"/>
              <a:gd name="T39" fmla="*/ 2147483647 h 531"/>
              <a:gd name="T40" fmla="*/ 2147483647 w 1092"/>
              <a:gd name="T41" fmla="*/ 2147483647 h 531"/>
              <a:gd name="T42" fmla="*/ 2147483647 w 1092"/>
              <a:gd name="T43" fmla="*/ 2147483647 h 531"/>
              <a:gd name="T44" fmla="*/ 2147483647 w 1092"/>
              <a:gd name="T45" fmla="*/ 2147483647 h 531"/>
              <a:gd name="T46" fmla="*/ 2147483647 w 1092"/>
              <a:gd name="T47" fmla="*/ 2147483647 h 531"/>
              <a:gd name="T48" fmla="*/ 2147483647 w 1092"/>
              <a:gd name="T49" fmla="*/ 2147483647 h 531"/>
              <a:gd name="T50" fmla="*/ 2147483647 w 1092"/>
              <a:gd name="T51" fmla="*/ 2147483647 h 531"/>
              <a:gd name="T52" fmla="*/ 2147483647 w 1092"/>
              <a:gd name="T53" fmla="*/ 2147483647 h 531"/>
              <a:gd name="T54" fmla="*/ 2147483647 w 1092"/>
              <a:gd name="T55" fmla="*/ 2147483647 h 531"/>
              <a:gd name="T56" fmla="*/ 2147483647 w 1092"/>
              <a:gd name="T57" fmla="*/ 2147483647 h 531"/>
              <a:gd name="T58" fmla="*/ 2147483647 w 1092"/>
              <a:gd name="T59" fmla="*/ 2147483647 h 531"/>
              <a:gd name="T60" fmla="*/ 2147483647 w 1092"/>
              <a:gd name="T61" fmla="*/ 2147483647 h 531"/>
              <a:gd name="T62" fmla="*/ 2147483647 w 1092"/>
              <a:gd name="T63" fmla="*/ 2147483647 h 531"/>
              <a:gd name="T64" fmla="*/ 2147483647 w 1092"/>
              <a:gd name="T65" fmla="*/ 2147483647 h 531"/>
              <a:gd name="T66" fmla="*/ 2147483647 w 1092"/>
              <a:gd name="T67" fmla="*/ 2147483647 h 531"/>
              <a:gd name="T68" fmla="*/ 2147483647 w 1092"/>
              <a:gd name="T69" fmla="*/ 2147483647 h 531"/>
              <a:gd name="T70" fmla="*/ 2147483647 w 1092"/>
              <a:gd name="T71" fmla="*/ 2147483647 h 531"/>
              <a:gd name="T72" fmla="*/ 2147483647 w 1092"/>
              <a:gd name="T73" fmla="*/ 2147483647 h 531"/>
              <a:gd name="T74" fmla="*/ 2147483647 w 1092"/>
              <a:gd name="T75" fmla="*/ 2147483647 h 531"/>
              <a:gd name="T76" fmla="*/ 2147483647 w 1092"/>
              <a:gd name="T77" fmla="*/ 2147483647 h 531"/>
              <a:gd name="T78" fmla="*/ 2147483647 w 1092"/>
              <a:gd name="T79" fmla="*/ 2147483647 h 531"/>
              <a:gd name="T80" fmla="*/ 2147483647 w 1092"/>
              <a:gd name="T81" fmla="*/ 2147483647 h 531"/>
              <a:gd name="T82" fmla="*/ 2147483647 w 1092"/>
              <a:gd name="T83" fmla="*/ 2147483647 h 531"/>
              <a:gd name="T84" fmla="*/ 2147483647 w 1092"/>
              <a:gd name="T85" fmla="*/ 2147483647 h 531"/>
              <a:gd name="T86" fmla="*/ 2147483647 w 1092"/>
              <a:gd name="T87" fmla="*/ 2147483647 h 531"/>
              <a:gd name="T88" fmla="*/ 2147483647 w 1092"/>
              <a:gd name="T89" fmla="*/ 2147483647 h 531"/>
              <a:gd name="T90" fmla="*/ 2147483647 w 1092"/>
              <a:gd name="T91" fmla="*/ 2147483647 h 531"/>
              <a:gd name="T92" fmla="*/ 2147483647 w 1092"/>
              <a:gd name="T93" fmla="*/ 2147483647 h 531"/>
              <a:gd name="T94" fmla="*/ 2147483647 w 1092"/>
              <a:gd name="T95" fmla="*/ 2147483647 h 531"/>
              <a:gd name="T96" fmla="*/ 2147483647 w 1092"/>
              <a:gd name="T97" fmla="*/ 2147483647 h 531"/>
              <a:gd name="T98" fmla="*/ 2147483647 w 1092"/>
              <a:gd name="T99" fmla="*/ 2147483647 h 531"/>
              <a:gd name="T100" fmla="*/ 2147483647 w 1092"/>
              <a:gd name="T101" fmla="*/ 2147483647 h 531"/>
              <a:gd name="T102" fmla="*/ 2147483647 w 1092"/>
              <a:gd name="T103" fmla="*/ 2147483647 h 531"/>
              <a:gd name="T104" fmla="*/ 2147483647 w 1092"/>
              <a:gd name="T105" fmla="*/ 2147483647 h 531"/>
              <a:gd name="T106" fmla="*/ 2147483647 w 1092"/>
              <a:gd name="T107" fmla="*/ 2147483647 h 531"/>
              <a:gd name="T108" fmla="*/ 2147483647 w 1092"/>
              <a:gd name="T109" fmla="*/ 2147483647 h 531"/>
              <a:gd name="T110" fmla="*/ 2147483647 w 1092"/>
              <a:gd name="T111" fmla="*/ 2147483647 h 531"/>
              <a:gd name="T112" fmla="*/ 2147483647 w 1092"/>
              <a:gd name="T113" fmla="*/ 2147483647 h 531"/>
              <a:gd name="T114" fmla="*/ 2147483647 w 1092"/>
              <a:gd name="T115" fmla="*/ 2147483647 h 531"/>
              <a:gd name="T116" fmla="*/ 2147483647 w 1092"/>
              <a:gd name="T117" fmla="*/ 2147483647 h 531"/>
              <a:gd name="T118" fmla="*/ 0 w 1092"/>
              <a:gd name="T119" fmla="*/ 2147483647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9F3FD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85"/>
          <p:cNvSpPr>
            <a:spLocks/>
          </p:cNvSpPr>
          <p:nvPr/>
        </p:nvSpPr>
        <p:spPr bwMode="auto">
          <a:xfrm rot="10800000">
            <a:off x="5253523" y="1379751"/>
            <a:ext cx="1007809" cy="535641"/>
          </a:xfrm>
          <a:custGeom>
            <a:avLst/>
            <a:gdLst>
              <a:gd name="T0" fmla="*/ 2147483647 w 1279"/>
              <a:gd name="T1" fmla="*/ 2147483647 h 542"/>
              <a:gd name="T2" fmla="*/ 2147483647 w 1279"/>
              <a:gd name="T3" fmla="*/ 2147483647 h 542"/>
              <a:gd name="T4" fmla="*/ 2147483647 w 1279"/>
              <a:gd name="T5" fmla="*/ 2147483647 h 542"/>
              <a:gd name="T6" fmla="*/ 2147483647 w 1279"/>
              <a:gd name="T7" fmla="*/ 2147483647 h 542"/>
              <a:gd name="T8" fmla="*/ 2147483647 w 1279"/>
              <a:gd name="T9" fmla="*/ 2147483647 h 542"/>
              <a:gd name="T10" fmla="*/ 2147483647 w 1279"/>
              <a:gd name="T11" fmla="*/ 2147483647 h 542"/>
              <a:gd name="T12" fmla="*/ 2147483647 w 1279"/>
              <a:gd name="T13" fmla="*/ 2147483647 h 542"/>
              <a:gd name="T14" fmla="*/ 2147483647 w 1279"/>
              <a:gd name="T15" fmla="*/ 2147483647 h 542"/>
              <a:gd name="T16" fmla="*/ 2147483647 w 1279"/>
              <a:gd name="T17" fmla="*/ 2147483647 h 542"/>
              <a:gd name="T18" fmla="*/ 2147483647 w 1279"/>
              <a:gd name="T19" fmla="*/ 2147483647 h 542"/>
              <a:gd name="T20" fmla="*/ 2147483647 w 1279"/>
              <a:gd name="T21" fmla="*/ 2147483647 h 542"/>
              <a:gd name="T22" fmla="*/ 2147483647 w 1279"/>
              <a:gd name="T23" fmla="*/ 2147483647 h 542"/>
              <a:gd name="T24" fmla="*/ 2147483647 w 1279"/>
              <a:gd name="T25" fmla="*/ 2147483647 h 542"/>
              <a:gd name="T26" fmla="*/ 2147483647 w 1279"/>
              <a:gd name="T27" fmla="*/ 2147483647 h 542"/>
              <a:gd name="T28" fmla="*/ 2147483647 w 1279"/>
              <a:gd name="T29" fmla="*/ 2147483647 h 542"/>
              <a:gd name="T30" fmla="*/ 2147483647 w 1279"/>
              <a:gd name="T31" fmla="*/ 2147483647 h 542"/>
              <a:gd name="T32" fmla="*/ 2147483647 w 1279"/>
              <a:gd name="T33" fmla="*/ 2147483647 h 542"/>
              <a:gd name="T34" fmla="*/ 2147483647 w 1279"/>
              <a:gd name="T35" fmla="*/ 2147483647 h 542"/>
              <a:gd name="T36" fmla="*/ 2147483647 w 1279"/>
              <a:gd name="T37" fmla="*/ 2147483647 h 542"/>
              <a:gd name="T38" fmla="*/ 2147483647 w 1279"/>
              <a:gd name="T39" fmla="*/ 0 h 542"/>
              <a:gd name="T40" fmla="*/ 2147483647 w 1279"/>
              <a:gd name="T41" fmla="*/ 2147483647 h 542"/>
              <a:gd name="T42" fmla="*/ 2147483647 w 1279"/>
              <a:gd name="T43" fmla="*/ 2147483647 h 542"/>
              <a:gd name="T44" fmla="*/ 2147483647 w 1279"/>
              <a:gd name="T45" fmla="*/ 2147483647 h 542"/>
              <a:gd name="T46" fmla="*/ 2147483647 w 1279"/>
              <a:gd name="T47" fmla="*/ 2147483647 h 542"/>
              <a:gd name="T48" fmla="*/ 2147483647 w 1279"/>
              <a:gd name="T49" fmla="*/ 2147483647 h 542"/>
              <a:gd name="T50" fmla="*/ 2147483647 w 1279"/>
              <a:gd name="T51" fmla="*/ 2147483647 h 542"/>
              <a:gd name="T52" fmla="*/ 2147483647 w 1279"/>
              <a:gd name="T53" fmla="*/ 2147483647 h 542"/>
              <a:gd name="T54" fmla="*/ 2147483647 w 1279"/>
              <a:gd name="T55" fmla="*/ 2147483647 h 542"/>
              <a:gd name="T56" fmla="*/ 2147483647 w 1279"/>
              <a:gd name="T57" fmla="*/ 2147483647 h 542"/>
              <a:gd name="T58" fmla="*/ 2147483647 w 1279"/>
              <a:gd name="T59" fmla="*/ 2147483647 h 542"/>
              <a:gd name="T60" fmla="*/ 2147483647 w 1279"/>
              <a:gd name="T61" fmla="*/ 2147483647 h 542"/>
              <a:gd name="T62" fmla="*/ 2147483647 w 1279"/>
              <a:gd name="T63" fmla="*/ 2147483647 h 542"/>
              <a:gd name="T64" fmla="*/ 2147483647 w 1279"/>
              <a:gd name="T65" fmla="*/ 2147483647 h 542"/>
              <a:gd name="T66" fmla="*/ 2147483647 w 1279"/>
              <a:gd name="T67" fmla="*/ 2147483647 h 542"/>
              <a:gd name="T68" fmla="*/ 2147483647 w 1279"/>
              <a:gd name="T69" fmla="*/ 2147483647 h 542"/>
              <a:gd name="T70" fmla="*/ 2147483647 w 1279"/>
              <a:gd name="T71" fmla="*/ 2147483647 h 542"/>
              <a:gd name="T72" fmla="*/ 2147483647 w 1279"/>
              <a:gd name="T73" fmla="*/ 2147483647 h 542"/>
              <a:gd name="T74" fmla="*/ 2147483647 w 1279"/>
              <a:gd name="T75" fmla="*/ 2147483647 h 542"/>
              <a:gd name="T76" fmla="*/ 2147483647 w 1279"/>
              <a:gd name="T77" fmla="*/ 2147483647 h 542"/>
              <a:gd name="T78" fmla="*/ 2147483647 w 1279"/>
              <a:gd name="T79" fmla="*/ 2147483647 h 542"/>
              <a:gd name="T80" fmla="*/ 2147483647 w 1279"/>
              <a:gd name="T81" fmla="*/ 2147483647 h 542"/>
              <a:gd name="T82" fmla="*/ 2147483647 w 1279"/>
              <a:gd name="T83" fmla="*/ 2147483647 h 542"/>
              <a:gd name="T84" fmla="*/ 2147483647 w 1279"/>
              <a:gd name="T85" fmla="*/ 2147483647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00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Line 117"/>
          <p:cNvSpPr>
            <a:spLocks noChangeShapeType="1"/>
          </p:cNvSpPr>
          <p:nvPr/>
        </p:nvSpPr>
        <p:spPr bwMode="auto">
          <a:xfrm>
            <a:off x="5929689" y="2543631"/>
            <a:ext cx="586614" cy="12702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8" name="Freeform 71"/>
          <p:cNvSpPr>
            <a:spLocks/>
          </p:cNvSpPr>
          <p:nvPr/>
        </p:nvSpPr>
        <p:spPr bwMode="auto">
          <a:xfrm rot="10800000">
            <a:off x="5285124" y="2219705"/>
            <a:ext cx="673966" cy="64785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082209" y="984736"/>
            <a:ext cx="2228495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err="1" smtClean="0"/>
              <a:t>DownloadActivity</a:t>
            </a:r>
            <a:r>
              <a:rPr lang="en-US" altLang="en-US" sz="1200" b="1" dirty="0" smtClean="0"/>
              <a:t> Process</a:t>
            </a:r>
            <a:endParaRPr lang="en-US" sz="1200" b="1" dirty="0"/>
          </a:p>
        </p:txBody>
      </p:sp>
      <p:sp>
        <p:nvSpPr>
          <p:cNvPr id="40" name="Rectangle 39"/>
          <p:cNvSpPr/>
          <p:nvPr/>
        </p:nvSpPr>
        <p:spPr>
          <a:xfrm>
            <a:off x="5048936" y="5348953"/>
            <a:ext cx="220765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err="1" smtClean="0"/>
              <a:t>DownloadService</a:t>
            </a:r>
            <a:r>
              <a:rPr lang="en-US" altLang="en-US" sz="1200" b="1" dirty="0" smtClean="0"/>
              <a:t> Process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9034689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0819" y="560922"/>
            <a:ext cx="9048751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Provide a Proxy so Remote Objects Appear Local</a:t>
            </a: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59803" y="1194804"/>
            <a:ext cx="6820669" cy="147732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Solution</a:t>
            </a:r>
          </a:p>
          <a:p>
            <a:pPr marL="228600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Define a proxy that </a:t>
            </a:r>
            <a:r>
              <a:rPr lang="en-US" sz="2000" dirty="0" smtClean="0"/>
              <a:t>provides </a:t>
            </a:r>
            <a:br>
              <a:rPr lang="en-US" sz="2000" dirty="0" smtClean="0"/>
            </a:br>
            <a:r>
              <a:rPr lang="en-US" sz="2000" dirty="0" smtClean="0"/>
              <a:t>a surrogate thru which clients </a:t>
            </a:r>
            <a:br>
              <a:rPr lang="en-US" sz="2000" dirty="0" smtClean="0"/>
            </a:br>
            <a:r>
              <a:rPr lang="en-US" sz="2000" dirty="0" smtClean="0"/>
              <a:t>can access remote objects</a:t>
            </a:r>
            <a:endParaRPr lang="en-US" sz="2000" dirty="0" smtClean="0">
              <a:latin typeface="+mn-lt"/>
              <a:ea typeface="+mn-ea"/>
              <a:cs typeface="+mn-cs"/>
            </a:endParaRPr>
          </a:p>
        </p:txBody>
      </p:sp>
      <p:sp>
        <p:nvSpPr>
          <p:cNvPr id="40" name="Freeform 15"/>
          <p:cNvSpPr>
            <a:spLocks noChangeAspect="1"/>
          </p:cNvSpPr>
          <p:nvPr/>
        </p:nvSpPr>
        <p:spPr bwMode="auto">
          <a:xfrm>
            <a:off x="5350502" y="1803333"/>
            <a:ext cx="333869" cy="1259911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3" name="Group 7"/>
          <p:cNvGrpSpPr>
            <a:grpSpLocks noChangeAspect="1"/>
          </p:cNvGrpSpPr>
          <p:nvPr/>
        </p:nvGrpSpPr>
        <p:grpSpPr bwMode="auto">
          <a:xfrm>
            <a:off x="5544671" y="2809028"/>
            <a:ext cx="1340011" cy="841203"/>
            <a:chOff x="1536" y="1920"/>
            <a:chExt cx="768" cy="384"/>
          </a:xfrm>
        </p:grpSpPr>
        <p:sp>
          <p:nvSpPr>
            <p:cNvPr id="59" name="Rectangle 8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768" cy="1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en-US" sz="1600" b="1" u="none">
                  <a:latin typeface="Arial" pitchFamily="34" charset="0"/>
                  <a:cs typeface="Arial" pitchFamily="34" charset="0"/>
                </a:rPr>
                <a:t>Proxy</a:t>
              </a:r>
              <a:endParaRPr lang="en-US" sz="1600" u="none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methods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6" name="Line 14"/>
          <p:cNvSpPr>
            <a:spLocks noChangeAspect="1" noChangeShapeType="1"/>
          </p:cNvSpPr>
          <p:nvPr/>
        </p:nvSpPr>
        <p:spPr bwMode="auto">
          <a:xfrm>
            <a:off x="6884682" y="3042065"/>
            <a:ext cx="66924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 Box 16"/>
          <p:cNvSpPr txBox="1">
            <a:spLocks noChangeAspect="1" noChangeArrowheads="1"/>
          </p:cNvSpPr>
          <p:nvPr/>
        </p:nvSpPr>
        <p:spPr bwMode="auto">
          <a:xfrm>
            <a:off x="6880473" y="3015903"/>
            <a:ext cx="298479" cy="313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2000"/>
            <a:r>
              <a:rPr lang="en-US" sz="1600" u="none" dirty="0">
                <a:latin typeface="Arial" pitchFamily="34" charset="0"/>
                <a:cs typeface="Arial" pitchFamily="34" charset="0"/>
              </a:rPr>
              <a:t>1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xt Box 17"/>
          <p:cNvSpPr txBox="1">
            <a:spLocks noChangeAspect="1" noChangeArrowheads="1"/>
          </p:cNvSpPr>
          <p:nvPr/>
        </p:nvSpPr>
        <p:spPr bwMode="auto">
          <a:xfrm>
            <a:off x="7266284" y="3015903"/>
            <a:ext cx="298479" cy="313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2000"/>
            <a:r>
              <a:rPr lang="en-US" sz="1600" u="none" dirty="0">
                <a:latin typeface="Arial" pitchFamily="34" charset="0"/>
                <a:cs typeface="Arial" pitchFamily="34" charset="0"/>
              </a:rPr>
              <a:t>1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Freeform 72"/>
          <p:cNvSpPr>
            <a:spLocks/>
          </p:cNvSpPr>
          <p:nvPr/>
        </p:nvSpPr>
        <p:spPr bwMode="auto">
          <a:xfrm rot="5711957">
            <a:off x="7856359" y="3616386"/>
            <a:ext cx="1035933" cy="1121898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Rectangle 10"/>
          <p:cNvSpPr>
            <a:spLocks noChangeAspect="1" noChangeArrowheads="1"/>
          </p:cNvSpPr>
          <p:nvPr/>
        </p:nvSpPr>
        <p:spPr bwMode="auto">
          <a:xfrm>
            <a:off x="4915614" y="1273625"/>
            <a:ext cx="1340010" cy="6197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defTabSz="762000" eaLnBrk="1" hangingPunct="1">
              <a:lnSpc>
                <a:spcPct val="100000"/>
              </a:lnSpc>
            </a:pP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Download</a:t>
            </a:r>
            <a:br>
              <a:rPr lang="en-US" sz="1600" b="1" u="none" dirty="0" smtClean="0">
                <a:latin typeface="Arial" pitchFamily="34" charset="0"/>
                <a:cs typeface="Arial" pitchFamily="34" charset="0"/>
              </a:rPr>
            </a:b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Activity</a:t>
            </a:r>
            <a:endParaRPr lang="en-US" sz="16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Freeform 71"/>
          <p:cNvSpPr>
            <a:spLocks/>
          </p:cNvSpPr>
          <p:nvPr/>
        </p:nvSpPr>
        <p:spPr bwMode="auto">
          <a:xfrm>
            <a:off x="4096377" y="1054626"/>
            <a:ext cx="938762" cy="878841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45" name="Group 11"/>
          <p:cNvGrpSpPr>
            <a:grpSpLocks noChangeAspect="1"/>
          </p:cNvGrpSpPr>
          <p:nvPr/>
        </p:nvGrpSpPr>
        <p:grpSpPr bwMode="auto">
          <a:xfrm>
            <a:off x="7521274" y="2809028"/>
            <a:ext cx="1590068" cy="841203"/>
            <a:chOff x="1536" y="1920"/>
            <a:chExt cx="838" cy="384"/>
          </a:xfrm>
          <a:solidFill>
            <a:schemeClr val="bg1"/>
          </a:solidFill>
        </p:grpSpPr>
        <p:sp>
          <p:nvSpPr>
            <p:cNvPr id="57" name="Rectangle 12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838" cy="18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de-DE" sz="1600" b="1" dirty="0" smtClean="0">
                  <a:latin typeface="Arial" pitchFamily="34" charset="0"/>
                  <a:cs typeface="Arial" pitchFamily="34" charset="0"/>
                </a:rPr>
                <a:t>Remote</a:t>
              </a:r>
              <a:r>
                <a:rPr lang="de-DE" sz="1600" b="1" u="none" dirty="0" smtClean="0">
                  <a:latin typeface="Arial" pitchFamily="34" charset="0"/>
                  <a:cs typeface="Arial" pitchFamily="34" charset="0"/>
                </a:rPr>
                <a:t>Object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Rectangle 13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83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methods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59803" y="1194804"/>
            <a:ext cx="7388378" cy="301621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Solution</a:t>
            </a:r>
          </a:p>
          <a:p>
            <a:pPr marL="228600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Define a Proxy that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provides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 surrogate thru which clients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can access remote objects 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e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.g., one way to implement this in Android</a:t>
            </a:r>
          </a:p>
          <a:p>
            <a:pPr marL="457200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A </a:t>
            </a:r>
            <a:r>
              <a:rPr lang="de-DE" sz="2000" dirty="0">
                <a:latin typeface="+mn-lt"/>
                <a:ea typeface="+mn-ea"/>
                <a:cs typeface="+mn-cs"/>
              </a:rPr>
              <a:t>s</a:t>
            </a:r>
            <a:r>
              <a:rPr lang="de-DE" sz="2000" dirty="0" smtClean="0">
                <a:latin typeface="+mn-lt"/>
                <a:ea typeface="+mn-ea"/>
                <a:cs typeface="+mn-cs"/>
              </a:rPr>
              <a:t>ervice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implements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 Binder object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that a client can’t access directly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since it may be in a different process </a:t>
            </a:r>
          </a:p>
        </p:txBody>
      </p:sp>
      <p:sp>
        <p:nvSpPr>
          <p:cNvPr id="29" name="Freeform 15"/>
          <p:cNvSpPr>
            <a:spLocks noChangeAspect="1"/>
          </p:cNvSpPr>
          <p:nvPr/>
        </p:nvSpPr>
        <p:spPr bwMode="auto">
          <a:xfrm>
            <a:off x="5350502" y="1803333"/>
            <a:ext cx="333869" cy="1259911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10"/>
          <p:cNvSpPr>
            <a:spLocks noChangeAspect="1" noChangeArrowheads="1"/>
          </p:cNvSpPr>
          <p:nvPr/>
        </p:nvSpPr>
        <p:spPr bwMode="auto">
          <a:xfrm>
            <a:off x="4915614" y="1273625"/>
            <a:ext cx="1340010" cy="6197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defTabSz="762000" eaLnBrk="1" hangingPunct="1">
              <a:lnSpc>
                <a:spcPct val="100000"/>
              </a:lnSpc>
            </a:pP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Download</a:t>
            </a:r>
            <a:br>
              <a:rPr lang="en-US" sz="1600" b="1" u="none" dirty="0" smtClean="0">
                <a:latin typeface="Arial" pitchFamily="34" charset="0"/>
                <a:cs typeface="Arial" pitchFamily="34" charset="0"/>
              </a:rPr>
            </a:b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Activity</a:t>
            </a:r>
            <a:endParaRPr lang="en-US" sz="16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0819" y="560922"/>
            <a:ext cx="9048751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Provide a Proxy so Remote Objects Appear Local</a:t>
            </a:r>
          </a:p>
        </p:txBody>
      </p:sp>
      <p:sp>
        <p:nvSpPr>
          <p:cNvPr id="20" name="Line 6"/>
          <p:cNvSpPr>
            <a:spLocks noChangeAspect="1" noChangeShapeType="1"/>
          </p:cNvSpPr>
          <p:nvPr/>
        </p:nvSpPr>
        <p:spPr bwMode="auto">
          <a:xfrm>
            <a:off x="7185315" y="2278370"/>
            <a:ext cx="0" cy="314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1" name="Group 7"/>
          <p:cNvGrpSpPr>
            <a:grpSpLocks noChangeAspect="1"/>
          </p:cNvGrpSpPr>
          <p:nvPr/>
        </p:nvGrpSpPr>
        <p:grpSpPr bwMode="auto">
          <a:xfrm>
            <a:off x="5544671" y="2809028"/>
            <a:ext cx="1340011" cy="841203"/>
            <a:chOff x="1536" y="1920"/>
            <a:chExt cx="768" cy="384"/>
          </a:xfrm>
        </p:grpSpPr>
        <p:sp>
          <p:nvSpPr>
            <p:cNvPr id="22" name="Rectangle 8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768" cy="1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en-US" sz="1600" b="1" u="none">
                  <a:latin typeface="Arial" pitchFamily="34" charset="0"/>
                  <a:cs typeface="Arial" pitchFamily="34" charset="0"/>
                </a:rPr>
                <a:t>Proxy</a:t>
              </a:r>
              <a:endParaRPr lang="en-US" sz="1600" u="none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methods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8" name="Line 14"/>
          <p:cNvSpPr>
            <a:spLocks noChangeAspect="1" noChangeShapeType="1"/>
          </p:cNvSpPr>
          <p:nvPr/>
        </p:nvSpPr>
        <p:spPr bwMode="auto">
          <a:xfrm>
            <a:off x="6884682" y="3042064"/>
            <a:ext cx="66924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 Box 16"/>
          <p:cNvSpPr txBox="1">
            <a:spLocks noChangeAspect="1" noChangeArrowheads="1"/>
          </p:cNvSpPr>
          <p:nvPr/>
        </p:nvSpPr>
        <p:spPr bwMode="auto">
          <a:xfrm>
            <a:off x="6880473" y="3015903"/>
            <a:ext cx="298479" cy="313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2000"/>
            <a:r>
              <a:rPr lang="en-US" sz="1600" u="none" dirty="0">
                <a:latin typeface="Arial" pitchFamily="34" charset="0"/>
                <a:cs typeface="Arial" pitchFamily="34" charset="0"/>
              </a:rPr>
              <a:t>1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18"/>
          <p:cNvGrpSpPr>
            <a:grpSpLocks noChangeAspect="1"/>
          </p:cNvGrpSpPr>
          <p:nvPr/>
        </p:nvGrpSpPr>
        <p:grpSpPr bwMode="auto">
          <a:xfrm>
            <a:off x="6363483" y="1181396"/>
            <a:ext cx="1809845" cy="841203"/>
            <a:chOff x="1536" y="1920"/>
            <a:chExt cx="768" cy="384"/>
          </a:xfrm>
        </p:grpSpPr>
        <p:sp>
          <p:nvSpPr>
            <p:cNvPr id="33" name="Rectangle 19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768" cy="18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de-DE" sz="1600" b="1" i="1" u="none" dirty="0" smtClean="0">
                  <a:latin typeface="Arial" pitchFamily="34" charset="0"/>
                  <a:cs typeface="Arial" pitchFamily="34" charset="0"/>
                </a:rPr>
                <a:t>AIDL File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Rectangle 20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i="1" u="none" dirty="0" smtClean="0">
                  <a:latin typeface="Arial" pitchFamily="34" charset="0"/>
                  <a:cs typeface="Arial" pitchFamily="34" charset="0"/>
                </a:rPr>
                <a:t>methods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" name="AutoShape 21"/>
          <p:cNvSpPr>
            <a:spLocks noChangeAspect="1" noChangeArrowheads="1"/>
          </p:cNvSpPr>
          <p:nvPr/>
        </p:nvSpPr>
        <p:spPr bwMode="auto">
          <a:xfrm>
            <a:off x="7091651" y="2054807"/>
            <a:ext cx="167691" cy="282296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Line 22"/>
          <p:cNvSpPr>
            <a:spLocks noChangeAspect="1" noChangeShapeType="1"/>
          </p:cNvSpPr>
          <p:nvPr/>
        </p:nvSpPr>
        <p:spPr bwMode="auto">
          <a:xfrm>
            <a:off x="6481319" y="2580932"/>
            <a:ext cx="142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Line 23"/>
          <p:cNvSpPr>
            <a:spLocks noChangeAspect="1" noChangeShapeType="1"/>
          </p:cNvSpPr>
          <p:nvPr/>
        </p:nvSpPr>
        <p:spPr bwMode="auto">
          <a:xfrm>
            <a:off x="6479809" y="2592299"/>
            <a:ext cx="0" cy="2084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Line 24"/>
          <p:cNvSpPr>
            <a:spLocks noChangeAspect="1" noChangeShapeType="1"/>
          </p:cNvSpPr>
          <p:nvPr/>
        </p:nvSpPr>
        <p:spPr bwMode="auto">
          <a:xfrm>
            <a:off x="7910462" y="2584721"/>
            <a:ext cx="0" cy="210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71"/>
          <p:cNvSpPr>
            <a:spLocks/>
          </p:cNvSpPr>
          <p:nvPr/>
        </p:nvSpPr>
        <p:spPr bwMode="auto">
          <a:xfrm>
            <a:off x="4096377" y="1054626"/>
            <a:ext cx="938762" cy="878841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Freeform 72"/>
          <p:cNvSpPr>
            <a:spLocks/>
          </p:cNvSpPr>
          <p:nvPr/>
        </p:nvSpPr>
        <p:spPr bwMode="auto">
          <a:xfrm rot="5711957">
            <a:off x="7856359" y="3616386"/>
            <a:ext cx="1035933" cy="1121898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Box 17"/>
          <p:cNvSpPr txBox="1">
            <a:spLocks noChangeAspect="1" noChangeArrowheads="1"/>
          </p:cNvSpPr>
          <p:nvPr/>
        </p:nvSpPr>
        <p:spPr bwMode="auto">
          <a:xfrm>
            <a:off x="7266284" y="3015903"/>
            <a:ext cx="298479" cy="313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2000"/>
            <a:r>
              <a:rPr lang="en-US" sz="1600" u="none" dirty="0">
                <a:latin typeface="Arial" pitchFamily="34" charset="0"/>
                <a:cs typeface="Arial" pitchFamily="34" charset="0"/>
              </a:rPr>
              <a:t>1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3" name="Group 11"/>
          <p:cNvGrpSpPr>
            <a:grpSpLocks noChangeAspect="1"/>
          </p:cNvGrpSpPr>
          <p:nvPr/>
        </p:nvGrpSpPr>
        <p:grpSpPr bwMode="auto">
          <a:xfrm>
            <a:off x="7521274" y="2809028"/>
            <a:ext cx="1590068" cy="841203"/>
            <a:chOff x="1536" y="1920"/>
            <a:chExt cx="838" cy="384"/>
          </a:xfrm>
          <a:solidFill>
            <a:schemeClr val="bg1"/>
          </a:solidFill>
        </p:grpSpPr>
        <p:sp>
          <p:nvSpPr>
            <p:cNvPr id="44" name="Rectangle 12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838" cy="18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de-DE" sz="1600" b="1" dirty="0" smtClean="0">
                  <a:latin typeface="Arial" pitchFamily="34" charset="0"/>
                  <a:cs typeface="Arial" pitchFamily="34" charset="0"/>
                </a:rPr>
                <a:t>Remote</a:t>
              </a:r>
              <a:r>
                <a:rPr lang="de-DE" sz="1600" b="1" u="none" dirty="0" smtClean="0">
                  <a:latin typeface="Arial" pitchFamily="34" charset="0"/>
                  <a:cs typeface="Arial" pitchFamily="34" charset="0"/>
                </a:rPr>
                <a:t>Object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ctangle 13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83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methods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1248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59803" y="1194804"/>
            <a:ext cx="7388378" cy="37856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Solution</a:t>
            </a:r>
          </a:p>
          <a:p>
            <a:pPr marL="228600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Define a Proxy that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provides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 surrogate thru which clients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can access remote objects 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e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.g., one way to implement this in Android</a:t>
            </a:r>
          </a:p>
          <a:p>
            <a:pPr marL="457200" indent="-22860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  <a:buFontTx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</a:t>
            </a:r>
            <a:r>
              <a:rPr lang="de-DE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</a:t>
            </a:r>
            <a:r>
              <a:rPr lang="de-DE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ervice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implements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Binder object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that a client can’t access directly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since it may be in a different process </a:t>
            </a:r>
          </a:p>
          <a:p>
            <a:pPr marL="465138" lvl="1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000" dirty="0"/>
              <a:t>Proxy represents </a:t>
            </a:r>
            <a:r>
              <a:rPr lang="en-US" sz="2000" dirty="0" smtClean="0"/>
              <a:t>the Binder object </a:t>
            </a:r>
            <a:r>
              <a:rPr lang="en-US" sz="2000" dirty="0"/>
              <a:t>via 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common AIDL interface </a:t>
            </a:r>
            <a:r>
              <a:rPr lang="en-US" sz="2000" dirty="0"/>
              <a:t>&amp; ensures correct </a:t>
            </a:r>
            <a:r>
              <a:rPr lang="en-US" sz="2000" dirty="0" smtClean="0"/>
              <a:t>access to it </a:t>
            </a:r>
            <a:endParaRPr lang="en-US" sz="2000" dirty="0"/>
          </a:p>
        </p:txBody>
      </p:sp>
      <p:sp>
        <p:nvSpPr>
          <p:cNvPr id="29" name="Freeform 15"/>
          <p:cNvSpPr>
            <a:spLocks noChangeAspect="1"/>
          </p:cNvSpPr>
          <p:nvPr/>
        </p:nvSpPr>
        <p:spPr bwMode="auto">
          <a:xfrm>
            <a:off x="5350502" y="1803333"/>
            <a:ext cx="333869" cy="1259911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10"/>
          <p:cNvSpPr>
            <a:spLocks noChangeAspect="1" noChangeArrowheads="1"/>
          </p:cNvSpPr>
          <p:nvPr/>
        </p:nvSpPr>
        <p:spPr bwMode="auto">
          <a:xfrm>
            <a:off x="4915614" y="1273625"/>
            <a:ext cx="1340010" cy="6197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defTabSz="762000" eaLnBrk="1" hangingPunct="1">
              <a:lnSpc>
                <a:spcPct val="100000"/>
              </a:lnSpc>
            </a:pP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Download</a:t>
            </a:r>
            <a:br>
              <a:rPr lang="en-US" sz="1600" b="1" u="none" dirty="0" smtClean="0">
                <a:latin typeface="Arial" pitchFamily="34" charset="0"/>
                <a:cs typeface="Arial" pitchFamily="34" charset="0"/>
              </a:rPr>
            </a:b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Activity</a:t>
            </a:r>
            <a:endParaRPr lang="en-US" sz="16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0819" y="560922"/>
            <a:ext cx="9048751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Provide a Proxy so Remote Objects Appear Local</a:t>
            </a:r>
          </a:p>
        </p:txBody>
      </p:sp>
      <p:sp>
        <p:nvSpPr>
          <p:cNvPr id="20" name="Line 6"/>
          <p:cNvSpPr>
            <a:spLocks noChangeAspect="1" noChangeShapeType="1"/>
          </p:cNvSpPr>
          <p:nvPr/>
        </p:nvSpPr>
        <p:spPr bwMode="auto">
          <a:xfrm>
            <a:off x="7185315" y="2278370"/>
            <a:ext cx="0" cy="314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1" name="Group 7"/>
          <p:cNvGrpSpPr>
            <a:grpSpLocks noChangeAspect="1"/>
          </p:cNvGrpSpPr>
          <p:nvPr/>
        </p:nvGrpSpPr>
        <p:grpSpPr bwMode="auto">
          <a:xfrm>
            <a:off x="5544671" y="2809028"/>
            <a:ext cx="1340011" cy="841203"/>
            <a:chOff x="1536" y="1920"/>
            <a:chExt cx="768" cy="384"/>
          </a:xfrm>
        </p:grpSpPr>
        <p:sp>
          <p:nvSpPr>
            <p:cNvPr id="22" name="Rectangle 8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768" cy="1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en-US" sz="1600" b="1" u="none">
                  <a:latin typeface="Arial" pitchFamily="34" charset="0"/>
                  <a:cs typeface="Arial" pitchFamily="34" charset="0"/>
                </a:rPr>
                <a:t>Proxy</a:t>
              </a:r>
              <a:endParaRPr lang="en-US" sz="1600" u="none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methods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8" name="Line 14"/>
          <p:cNvSpPr>
            <a:spLocks noChangeAspect="1" noChangeShapeType="1"/>
          </p:cNvSpPr>
          <p:nvPr/>
        </p:nvSpPr>
        <p:spPr bwMode="auto">
          <a:xfrm>
            <a:off x="6884682" y="3042064"/>
            <a:ext cx="66924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 Box 16"/>
          <p:cNvSpPr txBox="1">
            <a:spLocks noChangeAspect="1" noChangeArrowheads="1"/>
          </p:cNvSpPr>
          <p:nvPr/>
        </p:nvSpPr>
        <p:spPr bwMode="auto">
          <a:xfrm>
            <a:off x="6880473" y="3015903"/>
            <a:ext cx="298479" cy="313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2000"/>
            <a:r>
              <a:rPr lang="en-US" sz="1600" u="none" dirty="0">
                <a:latin typeface="Arial" pitchFamily="34" charset="0"/>
                <a:cs typeface="Arial" pitchFamily="34" charset="0"/>
              </a:rPr>
              <a:t>1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18"/>
          <p:cNvGrpSpPr>
            <a:grpSpLocks noChangeAspect="1"/>
          </p:cNvGrpSpPr>
          <p:nvPr/>
        </p:nvGrpSpPr>
        <p:grpSpPr bwMode="auto">
          <a:xfrm>
            <a:off x="6363483" y="1181396"/>
            <a:ext cx="1809845" cy="841203"/>
            <a:chOff x="1536" y="1920"/>
            <a:chExt cx="768" cy="384"/>
          </a:xfrm>
        </p:grpSpPr>
        <p:sp>
          <p:nvSpPr>
            <p:cNvPr id="33" name="Rectangle 19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768" cy="18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de-DE" sz="1600" b="1" i="1" u="none" dirty="0" smtClean="0">
                  <a:latin typeface="Arial" pitchFamily="34" charset="0"/>
                  <a:cs typeface="Arial" pitchFamily="34" charset="0"/>
                </a:rPr>
                <a:t>AIDL File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Rectangle 20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i="1" u="none" dirty="0" smtClean="0">
                  <a:latin typeface="Arial" pitchFamily="34" charset="0"/>
                  <a:cs typeface="Arial" pitchFamily="34" charset="0"/>
                </a:rPr>
                <a:t>methods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" name="AutoShape 21"/>
          <p:cNvSpPr>
            <a:spLocks noChangeAspect="1" noChangeArrowheads="1"/>
          </p:cNvSpPr>
          <p:nvPr/>
        </p:nvSpPr>
        <p:spPr bwMode="auto">
          <a:xfrm>
            <a:off x="7091651" y="2054807"/>
            <a:ext cx="167691" cy="282296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Line 22"/>
          <p:cNvSpPr>
            <a:spLocks noChangeAspect="1" noChangeShapeType="1"/>
          </p:cNvSpPr>
          <p:nvPr/>
        </p:nvSpPr>
        <p:spPr bwMode="auto">
          <a:xfrm>
            <a:off x="6481319" y="2580932"/>
            <a:ext cx="142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Line 23"/>
          <p:cNvSpPr>
            <a:spLocks noChangeAspect="1" noChangeShapeType="1"/>
          </p:cNvSpPr>
          <p:nvPr/>
        </p:nvSpPr>
        <p:spPr bwMode="auto">
          <a:xfrm>
            <a:off x="6479809" y="2592299"/>
            <a:ext cx="0" cy="2084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Line 24"/>
          <p:cNvSpPr>
            <a:spLocks noChangeAspect="1" noChangeShapeType="1"/>
          </p:cNvSpPr>
          <p:nvPr/>
        </p:nvSpPr>
        <p:spPr bwMode="auto">
          <a:xfrm>
            <a:off x="7910462" y="2584721"/>
            <a:ext cx="0" cy="210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71"/>
          <p:cNvSpPr>
            <a:spLocks/>
          </p:cNvSpPr>
          <p:nvPr/>
        </p:nvSpPr>
        <p:spPr bwMode="auto">
          <a:xfrm>
            <a:off x="4096377" y="1054626"/>
            <a:ext cx="938762" cy="878841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Freeform 72"/>
          <p:cNvSpPr>
            <a:spLocks/>
          </p:cNvSpPr>
          <p:nvPr/>
        </p:nvSpPr>
        <p:spPr bwMode="auto">
          <a:xfrm rot="5711957">
            <a:off x="7856359" y="3616386"/>
            <a:ext cx="1035933" cy="1121898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Box 17"/>
          <p:cNvSpPr txBox="1">
            <a:spLocks noChangeAspect="1" noChangeArrowheads="1"/>
          </p:cNvSpPr>
          <p:nvPr/>
        </p:nvSpPr>
        <p:spPr bwMode="auto">
          <a:xfrm>
            <a:off x="7266284" y="3015903"/>
            <a:ext cx="298479" cy="313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2000"/>
            <a:r>
              <a:rPr lang="en-US" sz="1600" u="none" dirty="0">
                <a:latin typeface="Arial" pitchFamily="34" charset="0"/>
                <a:cs typeface="Arial" pitchFamily="34" charset="0"/>
              </a:rPr>
              <a:t>1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3" name="Group 11"/>
          <p:cNvGrpSpPr>
            <a:grpSpLocks noChangeAspect="1"/>
          </p:cNvGrpSpPr>
          <p:nvPr/>
        </p:nvGrpSpPr>
        <p:grpSpPr bwMode="auto">
          <a:xfrm>
            <a:off x="7521274" y="2809028"/>
            <a:ext cx="1590068" cy="841203"/>
            <a:chOff x="1536" y="1920"/>
            <a:chExt cx="838" cy="384"/>
          </a:xfrm>
          <a:solidFill>
            <a:schemeClr val="bg1"/>
          </a:solidFill>
        </p:grpSpPr>
        <p:sp>
          <p:nvSpPr>
            <p:cNvPr id="44" name="Rectangle 12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838" cy="18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de-DE" sz="1600" b="1" dirty="0" smtClean="0">
                  <a:latin typeface="Arial" pitchFamily="34" charset="0"/>
                  <a:cs typeface="Arial" pitchFamily="34" charset="0"/>
                </a:rPr>
                <a:t>Remote</a:t>
              </a:r>
              <a:r>
                <a:rPr lang="de-DE" sz="1600" b="1" u="none" dirty="0" smtClean="0">
                  <a:latin typeface="Arial" pitchFamily="34" charset="0"/>
                  <a:cs typeface="Arial" pitchFamily="34" charset="0"/>
                </a:rPr>
                <a:t>Object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ctangle 13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83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methods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6075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3825" y="551215"/>
            <a:ext cx="8826499" cy="427037"/>
          </a:xfrm>
          <a:solidFill>
            <a:schemeClr val="bg1">
              <a:alpha val="50195"/>
            </a:schemeClr>
          </a:solidFill>
        </p:spPr>
        <p:txBody>
          <a:bodyPr/>
          <a:lstStyle/>
          <a:p>
            <a:pPr eaLnBrk="1" hangingPunct="1"/>
            <a:r>
              <a:rPr lang="en-US" sz="3200" dirty="0" smtClean="0"/>
              <a:t>History of the GoF</a:t>
            </a:r>
            <a:r>
              <a:rPr lang="en-US" sz="3200" dirty="0"/>
              <a:t> </a:t>
            </a:r>
            <a:r>
              <a:rPr lang="en-US" sz="3200" dirty="0" smtClean="0"/>
              <a:t>&amp; POSA Pattern Books</a:t>
            </a:r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67960" y="1122743"/>
            <a:ext cx="8976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1991 Erich Gamma completes his PhD dissertation on patterns for GUIs</a:t>
            </a:r>
          </a:p>
        </p:txBody>
      </p:sp>
      <p:sp>
        <p:nvSpPr>
          <p:cNvPr id="2" name="Rectangle 1"/>
          <p:cNvSpPr/>
          <p:nvPr/>
        </p:nvSpPr>
        <p:spPr>
          <a:xfrm>
            <a:off x="596766" y="6426305"/>
            <a:ext cx="772387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c2.com/</a:t>
            </a:r>
            <a:r>
              <a:rPr lang="en-US" sz="2000" dirty="0" err="1" smtClean="0">
                <a:hlinkClick r:id="rId3"/>
              </a:rPr>
              <a:t>cgi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err="1" smtClean="0">
                <a:hlinkClick r:id="rId3"/>
              </a:rPr>
              <a:t>wiki?HistoryOfPatterns</a:t>
            </a:r>
            <a:r>
              <a:rPr lang="en-US" sz="2000" dirty="0" smtClean="0"/>
              <a:t> for brief history of patterns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453" y="1784231"/>
            <a:ext cx="2713053" cy="43064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15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59803" y="1194804"/>
            <a:ext cx="7388378" cy="50167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Solution</a:t>
            </a:r>
          </a:p>
          <a:p>
            <a:pPr marL="228600" indent="-22860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  <a:buFontTx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Define a Proxy that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provides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 surrogate thru which clients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can access remote objects 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e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.g., one way to implement this in Android</a:t>
            </a:r>
          </a:p>
          <a:p>
            <a:pPr marL="457200" indent="-22860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  <a:buFontTx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</a:t>
            </a:r>
            <a:r>
              <a:rPr lang="de-DE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</a:t>
            </a:r>
            <a:r>
              <a:rPr lang="de-DE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ervice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implements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Binder object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that a client can’t access directly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since it may be in a different process </a:t>
            </a:r>
          </a:p>
          <a:p>
            <a:pPr marL="465138" lvl="1" indent="-22860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  <a:buFontTx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Proxy represents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Binder object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via 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common AIDL interface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ensures correct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access to it 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Clients calls a method on the proxy </a:t>
            </a:r>
            <a:r>
              <a:rPr lang="en-US" sz="2000" dirty="0">
                <a:latin typeface="+mn-lt"/>
                <a:ea typeface="+mn-ea"/>
                <a:cs typeface="+mn-cs"/>
              </a:rPr>
              <a:t>to access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Binder </a:t>
            </a:r>
            <a:r>
              <a:rPr lang="de-DE" sz="2000" dirty="0" smtClean="0">
                <a:latin typeface="+mn-lt"/>
                <a:ea typeface="+mn-ea"/>
                <a:cs typeface="+mn-cs"/>
              </a:rPr>
              <a:t>object</a:t>
            </a:r>
          </a:p>
          <a:p>
            <a:pPr marL="685800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de-DE" sz="2000" dirty="0" smtClean="0">
                <a:latin typeface="+mn-lt"/>
                <a:ea typeface="+mn-ea"/>
                <a:cs typeface="+mn-cs"/>
              </a:rPr>
              <a:t>Whether the object is in-process or out-of-process can be controlled via the AndroidManifest.xml config file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9" name="Freeform 15"/>
          <p:cNvSpPr>
            <a:spLocks noChangeAspect="1"/>
          </p:cNvSpPr>
          <p:nvPr/>
        </p:nvSpPr>
        <p:spPr bwMode="auto">
          <a:xfrm>
            <a:off x="5350502" y="1803333"/>
            <a:ext cx="333869" cy="1259911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10"/>
          <p:cNvSpPr>
            <a:spLocks noChangeAspect="1" noChangeArrowheads="1"/>
          </p:cNvSpPr>
          <p:nvPr/>
        </p:nvSpPr>
        <p:spPr bwMode="auto">
          <a:xfrm>
            <a:off x="4915614" y="1273625"/>
            <a:ext cx="1340010" cy="6197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defTabSz="762000" eaLnBrk="1" hangingPunct="1">
              <a:lnSpc>
                <a:spcPct val="100000"/>
              </a:lnSpc>
            </a:pP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Download</a:t>
            </a:r>
            <a:br>
              <a:rPr lang="en-US" sz="1600" b="1" u="none" dirty="0" smtClean="0">
                <a:latin typeface="Arial" pitchFamily="34" charset="0"/>
                <a:cs typeface="Arial" pitchFamily="34" charset="0"/>
              </a:rPr>
            </a:b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Activity</a:t>
            </a:r>
            <a:endParaRPr lang="en-US" sz="16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0819" y="560922"/>
            <a:ext cx="9048751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Provide a Proxy so Remote Objects Appear Local</a:t>
            </a:r>
          </a:p>
        </p:txBody>
      </p:sp>
      <p:sp>
        <p:nvSpPr>
          <p:cNvPr id="20" name="Line 6"/>
          <p:cNvSpPr>
            <a:spLocks noChangeAspect="1" noChangeShapeType="1"/>
          </p:cNvSpPr>
          <p:nvPr/>
        </p:nvSpPr>
        <p:spPr bwMode="auto">
          <a:xfrm>
            <a:off x="7185315" y="2278370"/>
            <a:ext cx="0" cy="3145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1" name="Group 7"/>
          <p:cNvGrpSpPr>
            <a:grpSpLocks noChangeAspect="1"/>
          </p:cNvGrpSpPr>
          <p:nvPr/>
        </p:nvGrpSpPr>
        <p:grpSpPr bwMode="auto">
          <a:xfrm>
            <a:off x="5544671" y="2809028"/>
            <a:ext cx="1340011" cy="841203"/>
            <a:chOff x="1536" y="1920"/>
            <a:chExt cx="768" cy="384"/>
          </a:xfrm>
        </p:grpSpPr>
        <p:sp>
          <p:nvSpPr>
            <p:cNvPr id="22" name="Rectangle 8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768" cy="18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en-US" sz="1600" b="1" u="none">
                  <a:latin typeface="Arial" pitchFamily="34" charset="0"/>
                  <a:cs typeface="Arial" pitchFamily="34" charset="0"/>
                </a:rPr>
                <a:t>Proxy</a:t>
              </a:r>
              <a:endParaRPr lang="en-US" sz="1600" u="none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methods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8" name="Line 14"/>
          <p:cNvSpPr>
            <a:spLocks noChangeAspect="1" noChangeShapeType="1"/>
          </p:cNvSpPr>
          <p:nvPr/>
        </p:nvSpPr>
        <p:spPr bwMode="auto">
          <a:xfrm>
            <a:off x="6884682" y="3042064"/>
            <a:ext cx="66924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 Box 16"/>
          <p:cNvSpPr txBox="1">
            <a:spLocks noChangeAspect="1" noChangeArrowheads="1"/>
          </p:cNvSpPr>
          <p:nvPr/>
        </p:nvSpPr>
        <p:spPr bwMode="auto">
          <a:xfrm>
            <a:off x="6880473" y="3015903"/>
            <a:ext cx="298479" cy="313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2000"/>
            <a:r>
              <a:rPr lang="en-US" sz="1600" u="none" dirty="0">
                <a:latin typeface="Arial" pitchFamily="34" charset="0"/>
                <a:cs typeface="Arial" pitchFamily="34" charset="0"/>
              </a:rPr>
              <a:t>1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2" name="Group 18"/>
          <p:cNvGrpSpPr>
            <a:grpSpLocks noChangeAspect="1"/>
          </p:cNvGrpSpPr>
          <p:nvPr/>
        </p:nvGrpSpPr>
        <p:grpSpPr bwMode="auto">
          <a:xfrm>
            <a:off x="6363483" y="1181396"/>
            <a:ext cx="1809845" cy="841203"/>
            <a:chOff x="1536" y="1920"/>
            <a:chExt cx="768" cy="384"/>
          </a:xfrm>
        </p:grpSpPr>
        <p:sp>
          <p:nvSpPr>
            <p:cNvPr id="33" name="Rectangle 19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768" cy="18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de-DE" sz="1600" b="1" i="1" u="none" dirty="0" smtClean="0">
                  <a:latin typeface="Arial" pitchFamily="34" charset="0"/>
                  <a:cs typeface="Arial" pitchFamily="34" charset="0"/>
                </a:rPr>
                <a:t>AIDL File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Rectangle 20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i="1" u="none" dirty="0" smtClean="0">
                  <a:latin typeface="Arial" pitchFamily="34" charset="0"/>
                  <a:cs typeface="Arial" pitchFamily="34" charset="0"/>
                </a:rPr>
                <a:t>methods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5" name="AutoShape 21"/>
          <p:cNvSpPr>
            <a:spLocks noChangeAspect="1" noChangeArrowheads="1"/>
          </p:cNvSpPr>
          <p:nvPr/>
        </p:nvSpPr>
        <p:spPr bwMode="auto">
          <a:xfrm>
            <a:off x="7091651" y="2054807"/>
            <a:ext cx="167691" cy="282296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Line 22"/>
          <p:cNvSpPr>
            <a:spLocks noChangeAspect="1" noChangeShapeType="1"/>
          </p:cNvSpPr>
          <p:nvPr/>
        </p:nvSpPr>
        <p:spPr bwMode="auto">
          <a:xfrm>
            <a:off x="6481319" y="2580932"/>
            <a:ext cx="1423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Line 23"/>
          <p:cNvSpPr>
            <a:spLocks noChangeAspect="1" noChangeShapeType="1"/>
          </p:cNvSpPr>
          <p:nvPr/>
        </p:nvSpPr>
        <p:spPr bwMode="auto">
          <a:xfrm>
            <a:off x="6479809" y="2592299"/>
            <a:ext cx="0" cy="2084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Line 24"/>
          <p:cNvSpPr>
            <a:spLocks noChangeAspect="1" noChangeShapeType="1"/>
          </p:cNvSpPr>
          <p:nvPr/>
        </p:nvSpPr>
        <p:spPr bwMode="auto">
          <a:xfrm>
            <a:off x="7910462" y="2584721"/>
            <a:ext cx="0" cy="210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Freeform 71"/>
          <p:cNvSpPr>
            <a:spLocks/>
          </p:cNvSpPr>
          <p:nvPr/>
        </p:nvSpPr>
        <p:spPr bwMode="auto">
          <a:xfrm>
            <a:off x="4096377" y="1054626"/>
            <a:ext cx="938762" cy="878841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Freeform 72"/>
          <p:cNvSpPr>
            <a:spLocks/>
          </p:cNvSpPr>
          <p:nvPr/>
        </p:nvSpPr>
        <p:spPr bwMode="auto">
          <a:xfrm rot="5711957">
            <a:off x="7856359" y="3616386"/>
            <a:ext cx="1035933" cy="1121898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Text Box 17"/>
          <p:cNvSpPr txBox="1">
            <a:spLocks noChangeAspect="1" noChangeArrowheads="1"/>
          </p:cNvSpPr>
          <p:nvPr/>
        </p:nvSpPr>
        <p:spPr bwMode="auto">
          <a:xfrm>
            <a:off x="7266284" y="3015903"/>
            <a:ext cx="298479" cy="313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2000"/>
            <a:r>
              <a:rPr lang="en-US" sz="1600" u="none" dirty="0">
                <a:latin typeface="Arial" pitchFamily="34" charset="0"/>
                <a:cs typeface="Arial" pitchFamily="34" charset="0"/>
              </a:rPr>
              <a:t>1</a:t>
            </a:r>
            <a:endParaRPr lang="en-US" sz="2000" u="non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3" name="Group 11"/>
          <p:cNvGrpSpPr>
            <a:grpSpLocks noChangeAspect="1"/>
          </p:cNvGrpSpPr>
          <p:nvPr/>
        </p:nvGrpSpPr>
        <p:grpSpPr bwMode="auto">
          <a:xfrm>
            <a:off x="7521274" y="2809028"/>
            <a:ext cx="1590068" cy="841203"/>
            <a:chOff x="1536" y="1920"/>
            <a:chExt cx="838" cy="384"/>
          </a:xfrm>
          <a:solidFill>
            <a:schemeClr val="bg1"/>
          </a:solidFill>
        </p:grpSpPr>
        <p:sp>
          <p:nvSpPr>
            <p:cNvPr id="44" name="Rectangle 12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838" cy="18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de-DE" sz="1600" b="1" dirty="0" smtClean="0">
                  <a:latin typeface="Arial" pitchFamily="34" charset="0"/>
                  <a:cs typeface="Arial" pitchFamily="34" charset="0"/>
                </a:rPr>
                <a:t>Remote</a:t>
              </a:r>
              <a:r>
                <a:rPr lang="de-DE" sz="1600" b="1" u="none" dirty="0" smtClean="0">
                  <a:latin typeface="Arial" pitchFamily="34" charset="0"/>
                  <a:cs typeface="Arial" pitchFamily="34" charset="0"/>
                </a:rPr>
                <a:t>Object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ctangle 13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83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methods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442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8240" y="1219200"/>
            <a:ext cx="9143999" cy="2362200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228600" indent="-228600" eaLnBrk="1" hangingPunct="1">
              <a:spcBef>
                <a:spcPts val="1200"/>
              </a:spcBef>
              <a:buClr>
                <a:schemeClr val="tx1"/>
              </a:buClr>
              <a:buSzPct val="80000"/>
              <a:defRPr/>
            </a:pPr>
            <a:r>
              <a:rPr lang="en-US" sz="2000" kern="1200" dirty="0"/>
              <a:t>Provide a surrogate or placeholder for another object to control access to </a:t>
            </a:r>
            <a:r>
              <a:rPr lang="en-US" sz="2000" kern="1200" dirty="0" smtClean="0"/>
              <a:t>it</a:t>
            </a:r>
            <a:endParaRPr lang="en-US" sz="2000" b="1" dirty="0" smtClean="0"/>
          </a:p>
          <a:p>
            <a:pPr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Applicability</a:t>
            </a:r>
          </a:p>
          <a:p>
            <a:pPr marL="228600" indent="-228600" eaLnBrk="1" hangingPunct="1">
              <a:spcBef>
                <a:spcPts val="1200"/>
              </a:spcBef>
              <a:buClr>
                <a:schemeClr val="tx1"/>
              </a:buClr>
              <a:buSzPct val="80000"/>
              <a:defRPr/>
            </a:pPr>
            <a:r>
              <a:rPr lang="en-US" sz="2000" kern="1200" dirty="0"/>
              <a:t>Proxies are useful wherever there is a need for a more sophisticated reference to a object than a simple pointer or simple reference can </a:t>
            </a:r>
            <a:r>
              <a:rPr lang="en-US" sz="2000" kern="1200" dirty="0" smtClean="0"/>
              <a:t>provide</a:t>
            </a:r>
          </a:p>
          <a:p>
            <a:pPr marL="0" indent="0" eaLnBrk="1" hangingPunct="1">
              <a:spcBef>
                <a:spcPts val="1200"/>
              </a:spcBef>
              <a:buClr>
                <a:schemeClr val="tx1"/>
              </a:buClr>
              <a:buSzPct val="80000"/>
              <a:buNone/>
              <a:defRPr/>
            </a:pPr>
            <a:r>
              <a:rPr lang="en-US" sz="2000" b="1" kern="1200" dirty="0" smtClean="0"/>
              <a:t>Structure</a:t>
            </a:r>
            <a:endParaRPr lang="en-US" sz="2000" b="1" kern="1200" dirty="0"/>
          </a:p>
        </p:txBody>
      </p:sp>
      <p:pic>
        <p:nvPicPr>
          <p:cNvPr id="9" name="Picture 2" descr="http://www.codeproject.com/KB/architecture/csdespat_3/proxy017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9604" y="3279586"/>
            <a:ext cx="7338852" cy="3071446"/>
          </a:xfrm>
          <a:prstGeom prst="rect">
            <a:avLst/>
          </a:prstGeom>
          <a:noFill/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60350" y="525463"/>
            <a:ext cx="8613775" cy="5334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defRPr/>
            </a:pPr>
            <a:r>
              <a:rPr lang="en-US" sz="3200" dirty="0" smtClean="0"/>
              <a:t>Proxy                            GoF Object </a:t>
            </a:r>
            <a:r>
              <a:rPr lang="en-US" sz="3200" dirty="0"/>
              <a:t>S</a:t>
            </a:r>
            <a:r>
              <a:rPr lang="en-US" sz="3200" dirty="0" smtClean="0"/>
              <a:t>tructural</a:t>
            </a:r>
          </a:p>
        </p:txBody>
      </p:sp>
      <p:sp>
        <p:nvSpPr>
          <p:cNvPr id="2" name="Rectangle 1"/>
          <p:cNvSpPr/>
          <p:nvPr/>
        </p:nvSpPr>
        <p:spPr>
          <a:xfrm>
            <a:off x="5101385" y="1131480"/>
            <a:ext cx="3700913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POSA1 book also contains </a:t>
            </a:r>
            <a:r>
              <a:rPr lang="en-US" dirty="0" smtClean="0">
                <a:solidFill>
                  <a:srgbClr val="FF0000"/>
                </a:solidFill>
              </a:rPr>
              <a:t>description </a:t>
            </a:r>
            <a:r>
              <a:rPr lang="en-US" dirty="0">
                <a:solidFill>
                  <a:srgbClr val="FF0000"/>
                </a:solidFill>
              </a:rPr>
              <a:t>of </a:t>
            </a:r>
            <a:r>
              <a:rPr lang="en-US" i="1" dirty="0" smtClean="0">
                <a:solidFill>
                  <a:srgbClr val="FF0000"/>
                </a:solidFill>
              </a:rPr>
              <a:t>Proxy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pattern</a:t>
            </a:r>
          </a:p>
        </p:txBody>
      </p:sp>
      <p:sp>
        <p:nvSpPr>
          <p:cNvPr id="7" name="Rectangle 6"/>
          <p:cNvSpPr/>
          <p:nvPr/>
        </p:nvSpPr>
        <p:spPr>
          <a:xfrm>
            <a:off x="577250" y="6440694"/>
            <a:ext cx="7719728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en.wikipedia.org/wiki/</a:t>
            </a:r>
            <a:r>
              <a:rPr lang="en-US" sz="2000" dirty="0" err="1" smtClean="0">
                <a:hlinkClick r:id="rId4"/>
              </a:rPr>
              <a:t>Proxy_pattern</a:t>
            </a:r>
            <a:r>
              <a:rPr lang="en-US" sz="2000" dirty="0" smtClean="0"/>
              <a:t> for more on </a:t>
            </a:r>
            <a:r>
              <a:rPr lang="en-US" sz="2000" i="1" dirty="0" smtClean="0"/>
              <a:t>Proxy</a:t>
            </a:r>
            <a:r>
              <a:rPr lang="en-US" sz="2000" dirty="0" smtClean="0"/>
              <a:t> pattern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8"/>
          <p:cNvSpPr>
            <a:spLocks noChangeAspect="1" noChangeArrowheads="1"/>
          </p:cNvSpPr>
          <p:nvPr/>
        </p:nvSpPr>
        <p:spPr bwMode="auto">
          <a:xfrm>
            <a:off x="5486848" y="3703804"/>
            <a:ext cx="1961702" cy="3822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29"/>
          <p:cNvSpPr>
            <a:spLocks noChangeAspect="1" noChangeArrowheads="1"/>
          </p:cNvSpPr>
          <p:nvPr/>
        </p:nvSpPr>
        <p:spPr bwMode="auto">
          <a:xfrm>
            <a:off x="5537427" y="3723809"/>
            <a:ext cx="1635063" cy="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1" hangingPunct="1"/>
            <a:r>
              <a:rPr lang="de-DE" b="1" u="none" dirty="0">
                <a:latin typeface="Arial" pitchFamily="34" charset="0"/>
                <a:cs typeface="Arial" pitchFamily="34" charset="0"/>
              </a:rPr>
              <a:t>: </a:t>
            </a:r>
            <a:r>
              <a:rPr lang="de-DE" b="1" dirty="0" smtClean="0">
                <a:latin typeface="Arial" pitchFamily="34" charset="0"/>
                <a:cs typeface="Arial" pitchFamily="34" charset="0"/>
              </a:rPr>
              <a:t>RealSubject</a:t>
            </a:r>
            <a:endParaRPr lang="de-DE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30"/>
          <p:cNvSpPr>
            <a:spLocks noChangeAspect="1" noChangeArrowheads="1"/>
          </p:cNvSpPr>
          <p:nvPr/>
        </p:nvSpPr>
        <p:spPr bwMode="auto">
          <a:xfrm>
            <a:off x="3839453" y="3703804"/>
            <a:ext cx="1322252" cy="3822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31"/>
          <p:cNvSpPr>
            <a:spLocks noChangeAspect="1" noChangeArrowheads="1"/>
          </p:cNvSpPr>
          <p:nvPr/>
        </p:nvSpPr>
        <p:spPr bwMode="auto">
          <a:xfrm>
            <a:off x="3989380" y="3723809"/>
            <a:ext cx="968214" cy="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1" hangingPunct="1"/>
            <a:r>
              <a:rPr lang="de-DE" b="1" u="none" dirty="0">
                <a:latin typeface="Arial" pitchFamily="34" charset="0"/>
                <a:cs typeface="Arial" pitchFamily="34" charset="0"/>
              </a:rPr>
              <a:t>: </a:t>
            </a:r>
            <a:r>
              <a:rPr lang="de-DE" b="1" dirty="0">
                <a:latin typeface="Arial" pitchFamily="34" charset="0"/>
                <a:cs typeface="Arial" pitchFamily="34" charset="0"/>
              </a:rPr>
              <a:t>Proxy</a:t>
            </a:r>
          </a:p>
        </p:txBody>
      </p:sp>
      <p:sp>
        <p:nvSpPr>
          <p:cNvPr id="13" name="Rectangle 32"/>
          <p:cNvSpPr>
            <a:spLocks noChangeAspect="1" noChangeArrowheads="1"/>
          </p:cNvSpPr>
          <p:nvPr/>
        </p:nvSpPr>
        <p:spPr bwMode="auto">
          <a:xfrm>
            <a:off x="2076450" y="3703804"/>
            <a:ext cx="1322252" cy="3822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33"/>
          <p:cNvSpPr>
            <a:spLocks noChangeAspect="1" noChangeArrowheads="1"/>
          </p:cNvSpPr>
          <p:nvPr/>
        </p:nvSpPr>
        <p:spPr bwMode="auto">
          <a:xfrm>
            <a:off x="2226377" y="3723809"/>
            <a:ext cx="968214" cy="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eaLnBrk="1" hangingPunct="1"/>
            <a:r>
              <a:rPr lang="de-DE" b="1" u="none" dirty="0">
                <a:latin typeface="Arial" pitchFamily="34" charset="0"/>
                <a:cs typeface="Arial" pitchFamily="34" charset="0"/>
              </a:rPr>
              <a:t>: </a:t>
            </a:r>
            <a:r>
              <a:rPr lang="de-DE" b="1" dirty="0">
                <a:latin typeface="Arial" pitchFamily="34" charset="0"/>
                <a:cs typeface="Arial" pitchFamily="34" charset="0"/>
              </a:rPr>
              <a:t>Client</a:t>
            </a:r>
            <a:endParaRPr lang="de-DE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Line 34"/>
          <p:cNvSpPr>
            <a:spLocks noChangeAspect="1" noChangeShapeType="1"/>
          </p:cNvSpPr>
          <p:nvPr/>
        </p:nvSpPr>
        <p:spPr bwMode="auto">
          <a:xfrm>
            <a:off x="2430522" y="4370098"/>
            <a:ext cx="1743133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35"/>
          <p:cNvSpPr>
            <a:spLocks noChangeAspect="1" noChangeArrowheads="1"/>
          </p:cNvSpPr>
          <p:nvPr/>
        </p:nvSpPr>
        <p:spPr bwMode="auto">
          <a:xfrm>
            <a:off x="2826088" y="4459964"/>
            <a:ext cx="1163292" cy="28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de-DE" sz="1400" dirty="0">
                <a:latin typeface="Arial" pitchFamily="34" charset="0"/>
                <a:cs typeface="Arial" pitchFamily="34" charset="0"/>
              </a:rPr>
              <a:t>R</a:t>
            </a:r>
            <a:r>
              <a:rPr lang="de-DE" sz="1400" u="none" dirty="0" smtClean="0">
                <a:latin typeface="Arial" pitchFamily="34" charset="0"/>
                <a:cs typeface="Arial" pitchFamily="34" charset="0"/>
              </a:rPr>
              <a:t>equest</a:t>
            </a:r>
            <a:endParaRPr lang="de-DE" sz="14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Line 36"/>
          <p:cNvSpPr>
            <a:spLocks noChangeAspect="1" noChangeShapeType="1"/>
          </p:cNvSpPr>
          <p:nvPr/>
        </p:nvSpPr>
        <p:spPr bwMode="auto">
          <a:xfrm flipH="1">
            <a:off x="4327088" y="5268915"/>
            <a:ext cx="2127968" cy="0"/>
          </a:xfrm>
          <a:prstGeom prst="line">
            <a:avLst/>
          </a:prstGeom>
          <a:noFill/>
          <a:ln w="19050">
            <a:solidFill>
              <a:schemeClr val="tx2"/>
            </a:solidFill>
            <a:prstDash val="dash"/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37"/>
          <p:cNvSpPr>
            <a:spLocks noChangeAspect="1" noChangeArrowheads="1"/>
          </p:cNvSpPr>
          <p:nvPr/>
        </p:nvSpPr>
        <p:spPr bwMode="auto">
          <a:xfrm>
            <a:off x="5497830" y="4884978"/>
            <a:ext cx="923047" cy="28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de-DE" sz="1400" dirty="0">
                <a:latin typeface="Arial" pitchFamily="34" charset="0"/>
                <a:cs typeface="Arial" pitchFamily="34" charset="0"/>
              </a:rPr>
              <a:t>R</a:t>
            </a:r>
            <a:r>
              <a:rPr lang="de-DE" sz="1400" u="none" dirty="0" smtClean="0">
                <a:latin typeface="Arial" pitchFamily="34" charset="0"/>
                <a:cs typeface="Arial" pitchFamily="34" charset="0"/>
              </a:rPr>
              <a:t>equest</a:t>
            </a:r>
            <a:endParaRPr lang="de-DE" sz="1400" u="non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327088" y="4561972"/>
            <a:ext cx="232582" cy="298295"/>
            <a:chOff x="4240463" y="4561972"/>
            <a:chExt cx="232582" cy="298295"/>
          </a:xfrm>
        </p:grpSpPr>
        <p:sp>
          <p:nvSpPr>
            <p:cNvPr id="30" name="Line 39"/>
            <p:cNvSpPr>
              <a:spLocks noChangeAspect="1" noChangeShapeType="1"/>
            </p:cNvSpPr>
            <p:nvPr/>
          </p:nvSpPr>
          <p:spPr bwMode="auto">
            <a:xfrm>
              <a:off x="4240463" y="4561972"/>
              <a:ext cx="23258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Line 40"/>
            <p:cNvSpPr>
              <a:spLocks noChangeAspect="1" noChangeShapeType="1"/>
            </p:cNvSpPr>
            <p:nvPr/>
          </p:nvSpPr>
          <p:spPr bwMode="auto">
            <a:xfrm>
              <a:off x="4473045" y="4564043"/>
              <a:ext cx="0" cy="296224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Line 41"/>
            <p:cNvSpPr>
              <a:spLocks noChangeAspect="1" noChangeShapeType="1"/>
            </p:cNvSpPr>
            <p:nvPr/>
          </p:nvSpPr>
          <p:spPr bwMode="auto">
            <a:xfrm flipH="1">
              <a:off x="4240463" y="4860267"/>
              <a:ext cx="232582" cy="0"/>
            </a:xfrm>
            <a:prstGeom prst="line">
              <a:avLst/>
            </a:prstGeom>
            <a:noFill/>
            <a:ln w="19050">
              <a:solidFill>
                <a:schemeClr val="tx2"/>
              </a:solidFill>
              <a:round/>
              <a:headEnd type="none" w="med" len="med"/>
              <a:tailEnd type="triangle" w="med" len="med"/>
            </a:ln>
          </p:spPr>
          <p:txBody>
            <a:bodyPr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3" name="Rectangle 42"/>
          <p:cNvSpPr>
            <a:spLocks noChangeAspect="1" noChangeArrowheads="1"/>
          </p:cNvSpPr>
          <p:nvPr/>
        </p:nvSpPr>
        <p:spPr bwMode="auto">
          <a:xfrm>
            <a:off x="4525395" y="4363108"/>
            <a:ext cx="1880239" cy="48058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de-DE" sz="1400" u="none" dirty="0" smtClean="0">
                <a:latin typeface="Arial" pitchFamily="34" charset="0"/>
                <a:cs typeface="Arial" pitchFamily="34" charset="0"/>
              </a:rPr>
              <a:t>pre-processing: e.g</a:t>
            </a:r>
            <a:r>
              <a:rPr lang="de-DE" sz="1400" u="none" dirty="0">
                <a:latin typeface="Arial" pitchFamily="34" charset="0"/>
                <a:cs typeface="Arial" pitchFamily="34" charset="0"/>
              </a:rPr>
              <a:t>.,marshaling</a:t>
            </a:r>
            <a:endParaRPr lang="de-DE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Line 43"/>
          <p:cNvSpPr>
            <a:spLocks noChangeAspect="1" noChangeShapeType="1"/>
          </p:cNvSpPr>
          <p:nvPr/>
        </p:nvSpPr>
        <p:spPr bwMode="auto">
          <a:xfrm flipH="1">
            <a:off x="2472042" y="5933050"/>
            <a:ext cx="1764809" cy="0"/>
          </a:xfrm>
          <a:prstGeom prst="line">
            <a:avLst/>
          </a:prstGeom>
          <a:noFill/>
          <a:ln w="19050">
            <a:solidFill>
              <a:schemeClr val="tx2"/>
            </a:solidFill>
            <a:prstDash val="dash"/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Line 44"/>
          <p:cNvSpPr>
            <a:spLocks noChangeAspect="1" noChangeShapeType="1"/>
          </p:cNvSpPr>
          <p:nvPr/>
        </p:nvSpPr>
        <p:spPr bwMode="auto">
          <a:xfrm>
            <a:off x="4236850" y="4095697"/>
            <a:ext cx="0" cy="200558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Line 45"/>
          <p:cNvSpPr>
            <a:spLocks noChangeAspect="1" noChangeShapeType="1"/>
          </p:cNvSpPr>
          <p:nvPr/>
        </p:nvSpPr>
        <p:spPr bwMode="auto">
          <a:xfrm>
            <a:off x="2399841" y="4095697"/>
            <a:ext cx="0" cy="200558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Line 46"/>
          <p:cNvSpPr>
            <a:spLocks noChangeAspect="1" noChangeShapeType="1"/>
          </p:cNvSpPr>
          <p:nvPr/>
        </p:nvSpPr>
        <p:spPr bwMode="auto">
          <a:xfrm>
            <a:off x="6544105" y="4095697"/>
            <a:ext cx="0" cy="200558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Line 48"/>
          <p:cNvSpPr>
            <a:spLocks noChangeAspect="1" noChangeShapeType="1"/>
          </p:cNvSpPr>
          <p:nvPr/>
        </p:nvSpPr>
        <p:spPr bwMode="auto">
          <a:xfrm>
            <a:off x="4323471" y="5584537"/>
            <a:ext cx="23423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Line 49"/>
          <p:cNvSpPr>
            <a:spLocks noChangeAspect="1" noChangeShapeType="1"/>
          </p:cNvSpPr>
          <p:nvPr/>
        </p:nvSpPr>
        <p:spPr bwMode="auto">
          <a:xfrm>
            <a:off x="4557701" y="5586608"/>
            <a:ext cx="0" cy="296224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Line 50"/>
          <p:cNvSpPr>
            <a:spLocks noChangeAspect="1" noChangeShapeType="1"/>
          </p:cNvSpPr>
          <p:nvPr/>
        </p:nvSpPr>
        <p:spPr bwMode="auto">
          <a:xfrm flipH="1">
            <a:off x="4323471" y="5882832"/>
            <a:ext cx="23423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none" w="med" len="med"/>
            <a:tailEnd type="triangle" w="med" len="med"/>
          </a:ln>
        </p:spPr>
        <p:txBody>
          <a:bodyPr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51"/>
          <p:cNvSpPr>
            <a:spLocks noChangeAspect="1" noChangeArrowheads="1"/>
          </p:cNvSpPr>
          <p:nvPr/>
        </p:nvSpPr>
        <p:spPr bwMode="auto">
          <a:xfrm>
            <a:off x="4523183" y="5385673"/>
            <a:ext cx="1893562" cy="480587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de-DE" sz="1400" u="none" dirty="0">
                <a:latin typeface="Arial" pitchFamily="34" charset="0"/>
                <a:cs typeface="Arial" pitchFamily="34" charset="0"/>
              </a:rPr>
              <a:t>post-processing: </a:t>
            </a:r>
            <a:r>
              <a:rPr lang="de-DE" sz="1400" u="none" dirty="0" smtClean="0">
                <a:latin typeface="Arial" pitchFamily="34" charset="0"/>
                <a:cs typeface="Arial" pitchFamily="34" charset="0"/>
              </a:rPr>
              <a:t/>
            </a:r>
            <a:br>
              <a:rPr lang="de-DE" sz="1400" u="none" dirty="0" smtClean="0">
                <a:latin typeface="Arial" pitchFamily="34" charset="0"/>
                <a:cs typeface="Arial" pitchFamily="34" charset="0"/>
              </a:rPr>
            </a:br>
            <a:r>
              <a:rPr lang="de-DE" sz="1400" u="none" dirty="0" smtClean="0">
                <a:latin typeface="Arial" pitchFamily="34" charset="0"/>
                <a:cs typeface="Arial" pitchFamily="34" charset="0"/>
              </a:rPr>
              <a:t>e.g</a:t>
            </a:r>
            <a:r>
              <a:rPr lang="de-DE" sz="1400" u="none" dirty="0">
                <a:latin typeface="Arial" pitchFamily="34" charset="0"/>
                <a:cs typeface="Arial" pitchFamily="34" charset="0"/>
              </a:rPr>
              <a:t>., unmarshaling</a:t>
            </a:r>
            <a:endParaRPr lang="de-DE" sz="12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Line 52"/>
          <p:cNvSpPr>
            <a:spLocks noChangeShapeType="1"/>
          </p:cNvSpPr>
          <p:nvPr/>
        </p:nvSpPr>
        <p:spPr bwMode="auto">
          <a:xfrm>
            <a:off x="4218787" y="5169106"/>
            <a:ext cx="223626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med" len="med"/>
            <a:tailEnd type="triangle" w="med" len="med"/>
          </a:ln>
        </p:spPr>
        <p:txBody>
          <a:bodyPr wrap="none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8240" y="1219199"/>
            <a:ext cx="9143999" cy="2466975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228600" indent="-228600" eaLnBrk="1" hangingPunct="1">
              <a:spcBef>
                <a:spcPts val="1200"/>
              </a:spcBef>
              <a:buClr>
                <a:schemeClr val="tx1"/>
              </a:buClr>
              <a:buSzPct val="80000"/>
              <a:defRPr/>
            </a:pPr>
            <a:r>
              <a:rPr lang="en-US" sz="2000" kern="1200" dirty="0"/>
              <a:t>Provide a surrogate or placeholder for another object to control access to </a:t>
            </a:r>
            <a:r>
              <a:rPr lang="en-US" sz="2000" kern="1200" dirty="0" smtClean="0"/>
              <a:t>it</a:t>
            </a:r>
            <a:endParaRPr lang="en-US" sz="2000" b="1" dirty="0" smtClean="0"/>
          </a:p>
          <a:p>
            <a:pPr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Applicability</a:t>
            </a:r>
          </a:p>
          <a:p>
            <a:pPr marL="228600" indent="-228600" eaLnBrk="1" hangingPunct="1">
              <a:spcBef>
                <a:spcPts val="1200"/>
              </a:spcBef>
              <a:buClr>
                <a:schemeClr val="tx1"/>
              </a:buClr>
              <a:buSzPct val="80000"/>
              <a:defRPr/>
            </a:pPr>
            <a:r>
              <a:rPr lang="en-US" sz="2000" kern="1200" dirty="0"/>
              <a:t>Proxies are useful wherever there is a need for a more sophisticated reference to a object than a simple pointer or simple reference can </a:t>
            </a:r>
            <a:r>
              <a:rPr lang="en-US" sz="2000" kern="1200" dirty="0" smtClean="0"/>
              <a:t>provide</a:t>
            </a:r>
          </a:p>
          <a:p>
            <a:pPr marL="0" indent="0" eaLnBrk="1" hangingPunct="1">
              <a:spcBef>
                <a:spcPts val="1200"/>
              </a:spcBef>
              <a:buClr>
                <a:schemeClr val="tx1"/>
              </a:buClr>
              <a:buSzPct val="80000"/>
              <a:buNone/>
              <a:defRPr/>
            </a:pPr>
            <a:r>
              <a:rPr lang="en-US" sz="2000" b="1" kern="1200" dirty="0" smtClean="0"/>
              <a:t>Dynamics</a:t>
            </a:r>
            <a:endParaRPr lang="en-US" sz="2000" b="1" kern="1200" dirty="0"/>
          </a:p>
        </p:txBody>
      </p:sp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260350" y="525463"/>
            <a:ext cx="8613775" cy="5334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defRPr/>
            </a:pPr>
            <a:r>
              <a:rPr lang="en-US" sz="3200" dirty="0" smtClean="0"/>
              <a:t>Proxy                            GoF Object </a:t>
            </a:r>
            <a:r>
              <a:rPr lang="en-US" sz="3200" dirty="0"/>
              <a:t>S</a:t>
            </a:r>
            <a:r>
              <a:rPr lang="en-US" sz="3200" dirty="0" smtClean="0"/>
              <a:t>tructural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77250" y="6440694"/>
            <a:ext cx="7719728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en.wikipedia.org/wiki/</a:t>
            </a:r>
            <a:r>
              <a:rPr lang="en-US" sz="2000" dirty="0" err="1" smtClean="0">
                <a:hlinkClick r:id="rId3"/>
              </a:rPr>
              <a:t>Proxy_pattern</a:t>
            </a:r>
            <a:r>
              <a:rPr lang="en-US" sz="2000" dirty="0" smtClean="0"/>
              <a:t> for more on </a:t>
            </a:r>
            <a:r>
              <a:rPr lang="en-US" sz="2000" i="1" dirty="0" smtClean="0"/>
              <a:t>Proxy</a:t>
            </a:r>
            <a:r>
              <a:rPr lang="en-US" sz="2000" dirty="0" smtClean="0"/>
              <a:t> pattern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2332254" y="4230385"/>
            <a:ext cx="135174" cy="179594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169263" y="4339235"/>
            <a:ext cx="135174" cy="1637901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476730" y="5101715"/>
            <a:ext cx="135174" cy="24568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6189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199390" y="1690131"/>
            <a:ext cx="8944610" cy="5443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Usin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g the 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Android Interface </a:t>
            </a:r>
            <a:r>
              <a:rPr lang="en-US" sz="2000" kern="0" dirty="0">
                <a:latin typeface="+mn-lt"/>
                <a:ea typeface="+mn-ea"/>
                <a:cs typeface="+mn-cs"/>
              </a:rPr>
              <a:t>D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efinition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kern="0" dirty="0">
                <a:latin typeface="+mn-lt"/>
                <a:ea typeface="+mn-ea"/>
                <a:cs typeface="+mn-cs"/>
              </a:rPr>
              <a:t>L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anguage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(AIDL) to generate a proxy</a:t>
            </a:r>
          </a:p>
          <a:p>
            <a:pPr marL="169863" marR="0" lvl="0" indent="-16986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sz="2000" kern="0" baseline="0" dirty="0" smtClean="0">
              <a:latin typeface="+mn-lt"/>
              <a:ea typeface="+mn-ea"/>
              <a:cs typeface="+mn-cs"/>
            </a:endParaRPr>
          </a:p>
          <a:p>
            <a:pPr marL="169863" marR="0" lvl="0" indent="-16986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sz="2000" kern="0" baseline="0" dirty="0" smtClean="0">
              <a:latin typeface="+mn-lt"/>
              <a:ea typeface="+mn-ea"/>
              <a:cs typeface="+mn-cs"/>
            </a:endParaRPr>
          </a:p>
          <a:p>
            <a:pPr marL="169863" marR="0" lvl="0" indent="-169863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sz="2000" kern="0" baseline="0" dirty="0" smtClean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interface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IDownloadImage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{</a:t>
            </a:r>
            <a:endParaRPr lang="en-US" b="1" kern="0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String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downloadImage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(String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url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b="1" kern="0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pPr marL="169863" indent="-169863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r>
              <a:rPr lang="en-US" sz="2000" kern="0" dirty="0">
                <a:latin typeface="+mn-lt"/>
                <a:ea typeface="+mn-ea"/>
                <a:cs typeface="+mn-cs"/>
              </a:rPr>
              <a:t>Java client defined using 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a proxy generated by AIDL compiler:</a:t>
            </a:r>
            <a:endParaRPr lang="en-US" sz="2000" kern="0" dirty="0">
              <a:latin typeface="+mn-lt"/>
              <a:ea typeface="+mn-ea"/>
              <a:cs typeface="+mn-cs"/>
            </a:endParaRPr>
          </a:p>
          <a:p>
            <a:pPr marL="169863" lvl="0" indent="-169863">
              <a:lnSpc>
                <a:spcPct val="100000"/>
              </a:lnSpc>
              <a:spcBef>
                <a:spcPts val="0"/>
              </a:spcBef>
              <a:buClrTx/>
              <a:buSzTx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69863" lvl="0" indent="-16986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IDownloadImage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mDownloader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;</a:t>
            </a:r>
          </a:p>
          <a:p>
            <a:pPr marL="169863" lvl="0" indent="-16986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String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url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;</a:t>
            </a:r>
          </a:p>
          <a:p>
            <a:pPr marL="169863" lvl="0" indent="-16986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...</a:t>
            </a:r>
          </a:p>
          <a:p>
            <a:pPr marL="169863" lvl="0" indent="-169863">
              <a:lnSpc>
                <a:spcPct val="100000"/>
              </a:lnSpc>
              <a:spcBef>
                <a:spcPts val="0"/>
              </a:spcBef>
              <a:defRPr/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String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pathName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=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mDownloader.downloadImage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url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);</a:t>
            </a:r>
          </a:p>
          <a:p>
            <a:pPr marL="169863" lvl="0" indent="-169863">
              <a:lnSpc>
                <a:spcPct val="100000"/>
              </a:lnSpc>
              <a:spcBef>
                <a:spcPts val="600"/>
              </a:spcBef>
              <a:defRPr/>
            </a:pPr>
            <a:endParaRPr lang="en-US" b="1" kern="0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pPr marL="169863" marR="0" lvl="0" indent="-169863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9390" y="1183139"/>
            <a:ext cx="33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Android Example in Java</a:t>
            </a:r>
            <a:endParaRPr lang="en-US" sz="20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60350" y="525463"/>
            <a:ext cx="8613775" cy="5334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defRPr/>
            </a:pPr>
            <a:r>
              <a:rPr lang="en-US" sz="3200" dirty="0" smtClean="0"/>
              <a:t>Proxy                            GoF Object </a:t>
            </a:r>
            <a:r>
              <a:rPr lang="en-US" sz="3200" dirty="0"/>
              <a:t>S</a:t>
            </a:r>
            <a:r>
              <a:rPr lang="en-US" sz="3200" dirty="0" smtClean="0"/>
              <a:t>tructural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 rot="16200000" flipH="1">
            <a:off x="4679633" y="5115960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232805" y="5002400"/>
            <a:ext cx="3160425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Invoke method via proxy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26153" y="2213213"/>
            <a:ext cx="817184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6699"/>
                </a:solidFill>
              </a:rPr>
              <a:t>Interface defining method called </a:t>
            </a:r>
            <a:r>
              <a:rPr lang="en-US" b="1" dirty="0">
                <a:solidFill>
                  <a:srgbClr val="336699"/>
                </a:solidFill>
              </a:rPr>
              <a:t>by Activity </a:t>
            </a:r>
            <a:r>
              <a:rPr lang="en-US" b="1" dirty="0" smtClean="0">
                <a:solidFill>
                  <a:srgbClr val="336699"/>
                </a:solidFill>
              </a:rPr>
              <a:t>to </a:t>
            </a:r>
            <a:r>
              <a:rPr lang="en-US" b="1" dirty="0">
                <a:solidFill>
                  <a:srgbClr val="336699"/>
                </a:solidFill>
              </a:rPr>
              <a:t>pass </a:t>
            </a:r>
            <a:r>
              <a:rPr lang="en-US" b="1" dirty="0" err="1" smtClean="0">
                <a:solidFill>
                  <a:srgbClr val="336699"/>
                </a:solidFill>
              </a:rPr>
              <a:t>url</a:t>
            </a:r>
            <a:r>
              <a:rPr lang="en-US" b="1" dirty="0" smtClean="0">
                <a:solidFill>
                  <a:srgbClr val="336699"/>
                </a:solidFill>
              </a:rPr>
              <a:t> </a:t>
            </a:r>
            <a:r>
              <a:rPr lang="en-US" b="1" dirty="0">
                <a:solidFill>
                  <a:srgbClr val="336699"/>
                </a:solidFill>
              </a:rPr>
              <a:t>to </a:t>
            </a:r>
            <a:r>
              <a:rPr lang="en-US" b="1" dirty="0" smtClean="0">
                <a:solidFill>
                  <a:srgbClr val="336699"/>
                </a:solidFill>
              </a:rPr>
              <a:t>download</a:t>
            </a:r>
            <a:r>
              <a:rPr lang="en-US" b="1" dirty="0">
                <a:solidFill>
                  <a:srgbClr val="336699"/>
                </a:solidFill>
              </a:rPr>
              <a:t> </a:t>
            </a:r>
            <a:r>
              <a:rPr lang="en-US" b="1" dirty="0" smtClean="0">
                <a:solidFill>
                  <a:srgbClr val="336699"/>
                </a:solidFill>
              </a:rPr>
              <a:t>from web server &amp; return pathname </a:t>
            </a:r>
            <a:r>
              <a:rPr lang="en-US" b="1" dirty="0">
                <a:solidFill>
                  <a:srgbClr val="336699"/>
                </a:solidFill>
              </a:rPr>
              <a:t>of </a:t>
            </a:r>
            <a:r>
              <a:rPr lang="en-US" b="1" dirty="0" smtClean="0">
                <a:solidFill>
                  <a:srgbClr val="336699"/>
                </a:solidFill>
              </a:rPr>
              <a:t>downloaded image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rot="16200000" flipH="1">
            <a:off x="652918" y="2443814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55024" y="6438692"/>
            <a:ext cx="6612556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11113" algn="ctr"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2000" dirty="0" smtClean="0"/>
              <a:t>App needn’t know where </a:t>
            </a:r>
            <a:r>
              <a:rPr lang="en-US" sz="2000" dirty="0" err="1" smtClean="0"/>
              <a:t>IDownloadImage</a:t>
            </a:r>
            <a:r>
              <a:rPr lang="en-US" sz="2000" dirty="0" smtClean="0"/>
              <a:t> object resides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3" grpId="0"/>
      <p:bldP spid="10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218639" y="1307015"/>
            <a:ext cx="9300739" cy="611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69863" marR="0" lvl="0" indent="-169863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69863" lvl="0" indent="-169863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(Portion of) the 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client proxy </a:t>
            </a:r>
            <a:r>
              <a:rPr lang="en-US" sz="2000" kern="0" dirty="0"/>
              <a:t>auto-generated </a:t>
            </a:r>
            <a:r>
              <a:rPr lang="en-US" sz="2000" kern="0" dirty="0" smtClean="0"/>
              <a:t>by the AIDL compiler</a:t>
            </a:r>
            <a:endParaRPr kumimoji="0" lang="en-US" sz="20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private static class Proxy implements cs282.IDownloadImage {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public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java.lang.String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downloadImage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java.lang.String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url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) … {</a:t>
            </a:r>
            <a:endParaRPr lang="en-US" b="1" kern="0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android.os.Parcel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_data =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android.os.Parcel.obtain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();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android.os.Parcel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_reply =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android.os.Parcel.obtain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();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java.lang.String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_result;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...</a:t>
            </a:r>
            <a:endParaRPr lang="en-US" b="1" kern="0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  _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data.writeInterfaceToken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(DESCRIPTOR);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  _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data.writeString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url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);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 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mRemote.transact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Stub.TRANSACTION_downloadImage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,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/>
            </a:r>
            <a:b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</a:b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                   _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data, _reply, 0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);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...</a:t>
            </a:r>
            <a:endParaRPr lang="en-US" b="1" kern="0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  _result = _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reply.readString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();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...</a:t>
            </a:r>
            <a:endParaRPr lang="en-US" b="1" kern="0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return 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_result;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}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9390" y="1183139"/>
            <a:ext cx="33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Android Example in Java</a:t>
            </a:r>
            <a:endParaRPr lang="en-US" sz="20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60350" y="525463"/>
            <a:ext cx="8613775" cy="5334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defRPr/>
            </a:pPr>
            <a:r>
              <a:rPr lang="en-US" sz="3200" dirty="0" smtClean="0"/>
              <a:t>Proxy                            GoF Object </a:t>
            </a:r>
            <a:r>
              <a:rPr lang="en-US" sz="3200" dirty="0"/>
              <a:t>S</a:t>
            </a:r>
            <a:r>
              <a:rPr lang="en-US" sz="3200" dirty="0" smtClean="0"/>
              <a:t>tructural</a:t>
            </a:r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 rot="5400000" flipH="1" flipV="1">
            <a:off x="5621683" y="5187051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08701" y="4982183"/>
            <a:ext cx="2890550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Low-level system code for (de)marshaling data &amp; passing across processes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199390" y="1677599"/>
            <a:ext cx="9144000" cy="493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69863" marR="0" lvl="0" indent="-169863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Using the 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ONC Interface </a:t>
            </a:r>
            <a:r>
              <a:rPr lang="en-US" sz="2000" kern="0" dirty="0">
                <a:latin typeface="+mn-lt"/>
                <a:ea typeface="+mn-ea"/>
                <a:cs typeface="+mn-cs"/>
              </a:rPr>
              <a:t>D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efinition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sz="2000" kern="0" dirty="0">
                <a:latin typeface="+mn-lt"/>
                <a:ea typeface="+mn-ea"/>
                <a:cs typeface="+mn-cs"/>
              </a:rPr>
              <a:t>L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anguage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(IDL) to generate a proxy</a:t>
            </a:r>
          </a:p>
          <a:p>
            <a:pPr marL="169863" marR="0" lvl="0" indent="-169863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lang="en-US" sz="2000" kern="0" baseline="0" dirty="0" smtClean="0"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/*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downloadimage.x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- Specification of remote download.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 Define 1 procedure: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   download_1 () - takes string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url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, </a:t>
            </a:r>
            <a:b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</a:b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                   returns string pathname. */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b="1" kern="0" dirty="0" smtClean="0">
              <a:latin typeface="Courier New" pitchFamily="49" charset="0"/>
              <a:ea typeface="+mn-ea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b="1" kern="0" dirty="0" smtClean="0">
              <a:latin typeface="Courier New" pitchFamily="49" charset="0"/>
              <a:ea typeface="+mn-ea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program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DownloadImage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{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   version DOWNLOADIMAGE_VERS {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       string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DOWNLOAD(string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) = 1; /* procedure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# = 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1 */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   } = 1; /* version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# = 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1 */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} = 0x31234567; /* program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# = 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0x31234567 */</a:t>
            </a:r>
          </a:p>
          <a:p>
            <a:pPr marL="169863" marR="0" lvl="0" indent="-169863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69863" marR="0" lvl="0" indent="-169863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50" y="1183139"/>
            <a:ext cx="9119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Open Network Computing Remote Procedure Call (RPC) Example in C</a:t>
            </a:r>
            <a:endParaRPr lang="en-US" sz="20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60350" y="525463"/>
            <a:ext cx="8613775" cy="5334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defRPr/>
            </a:pPr>
            <a:r>
              <a:rPr lang="en-US" sz="3200" dirty="0" smtClean="0"/>
              <a:t>Proxy                            GoF Object </a:t>
            </a:r>
            <a:r>
              <a:rPr lang="en-US" sz="3200" dirty="0"/>
              <a:t>S</a:t>
            </a:r>
            <a:r>
              <a:rPr lang="en-US" sz="3200" dirty="0" smtClean="0"/>
              <a:t>tructural</a:t>
            </a:r>
          </a:p>
        </p:txBody>
      </p:sp>
      <p:sp>
        <p:nvSpPr>
          <p:cNvPr id="6" name="Rectangle 5"/>
          <p:cNvSpPr/>
          <p:nvPr/>
        </p:nvSpPr>
        <p:spPr>
          <a:xfrm>
            <a:off x="1094244" y="3922558"/>
            <a:ext cx="817184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6699"/>
                </a:solidFill>
              </a:rPr>
              <a:t>Program defining procedure called </a:t>
            </a:r>
            <a:r>
              <a:rPr lang="en-US" b="1" dirty="0">
                <a:solidFill>
                  <a:srgbClr val="336699"/>
                </a:solidFill>
              </a:rPr>
              <a:t>by </a:t>
            </a:r>
            <a:r>
              <a:rPr lang="en-US" b="1" dirty="0" smtClean="0">
                <a:solidFill>
                  <a:srgbClr val="336699"/>
                </a:solidFill>
              </a:rPr>
              <a:t>client to </a:t>
            </a:r>
            <a:r>
              <a:rPr lang="en-US" b="1" dirty="0">
                <a:solidFill>
                  <a:srgbClr val="336699"/>
                </a:solidFill>
              </a:rPr>
              <a:t>pass </a:t>
            </a:r>
            <a:r>
              <a:rPr lang="en-US" b="1" dirty="0" err="1" smtClean="0">
                <a:solidFill>
                  <a:srgbClr val="336699"/>
                </a:solidFill>
              </a:rPr>
              <a:t>url</a:t>
            </a:r>
            <a:r>
              <a:rPr lang="en-US" b="1" dirty="0" smtClean="0">
                <a:solidFill>
                  <a:srgbClr val="336699"/>
                </a:solidFill>
              </a:rPr>
              <a:t> </a:t>
            </a:r>
            <a:r>
              <a:rPr lang="en-US" b="1" dirty="0">
                <a:solidFill>
                  <a:srgbClr val="336699"/>
                </a:solidFill>
              </a:rPr>
              <a:t>to </a:t>
            </a:r>
            <a:r>
              <a:rPr lang="en-US" b="1" dirty="0" smtClean="0">
                <a:solidFill>
                  <a:srgbClr val="336699"/>
                </a:solidFill>
              </a:rPr>
              <a:t>download</a:t>
            </a:r>
            <a:r>
              <a:rPr lang="en-US" b="1" dirty="0">
                <a:solidFill>
                  <a:srgbClr val="336699"/>
                </a:solidFill>
              </a:rPr>
              <a:t> </a:t>
            </a:r>
            <a:r>
              <a:rPr lang="en-US" b="1" dirty="0" smtClean="0">
                <a:solidFill>
                  <a:srgbClr val="336699"/>
                </a:solidFill>
              </a:rPr>
              <a:t>from web server &amp; return pathname </a:t>
            </a:r>
            <a:r>
              <a:rPr lang="en-US" b="1" dirty="0">
                <a:solidFill>
                  <a:srgbClr val="336699"/>
                </a:solidFill>
              </a:rPr>
              <a:t>of </a:t>
            </a:r>
            <a:r>
              <a:rPr lang="en-US" b="1" dirty="0" smtClean="0">
                <a:solidFill>
                  <a:srgbClr val="336699"/>
                </a:solidFill>
              </a:rPr>
              <a:t>downloaded image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 rot="16200000" flipH="1">
            <a:off x="621009" y="4047284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0996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199390" y="1408362"/>
            <a:ext cx="8883650" cy="611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69863" marR="0" lvl="0" indent="-169863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69863" lvl="0" indent="-169863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defRPr/>
            </a:pPr>
            <a:r>
              <a:rPr lang="en-US" sz="2000" kern="0" dirty="0" smtClean="0"/>
              <a:t>(Portion </a:t>
            </a:r>
            <a:r>
              <a:rPr lang="en-US" sz="2000" kern="0" dirty="0"/>
              <a:t>of) the client proxy auto-generated by the </a:t>
            </a:r>
            <a:r>
              <a:rPr lang="en-US" sz="2000" kern="0" dirty="0" smtClean="0"/>
              <a:t>ONC IDL </a:t>
            </a:r>
            <a:r>
              <a:rPr lang="en-US" sz="2000" kern="0" dirty="0"/>
              <a:t>compiler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char 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**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download_1(char **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argp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, CLIENT *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clnt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  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static 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char *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clnt_res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1" kern="0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  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memset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((char *)&amp;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clnt_res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, 0,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sizeof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clnt_res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));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  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if 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clnt_call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(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clnt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, DOWNLOAD,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       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xdrproc_t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)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xdr_wrapstring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, (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caddr_t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)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argp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        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xdrproc_t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)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xdr_wrapstring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, (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caddr_t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) &amp;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clnt_res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,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        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TIMEOUT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) != RPC_SUCCESS)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        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return 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(NULL);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  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}</a:t>
            </a:r>
            <a:endParaRPr lang="en-US" b="1" kern="0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  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return 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(&amp;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clnt_res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}</a:t>
            </a:r>
          </a:p>
          <a:p>
            <a:pPr marL="169863" marR="0" lvl="0" indent="-169863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69863" marR="0" lvl="0" indent="-169863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60350" y="525463"/>
            <a:ext cx="8613775" cy="5334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defRPr/>
            </a:pPr>
            <a:r>
              <a:rPr lang="en-US" sz="3200" dirty="0" smtClean="0"/>
              <a:t>Proxy                            GoF Object </a:t>
            </a:r>
            <a:r>
              <a:rPr lang="en-US" sz="3200" dirty="0"/>
              <a:t>S</a:t>
            </a:r>
            <a:r>
              <a:rPr lang="en-US" sz="3200" dirty="0" smtClean="0"/>
              <a:t>tructural</a:t>
            </a:r>
          </a:p>
        </p:txBody>
      </p:sp>
      <p:sp>
        <p:nvSpPr>
          <p:cNvPr id="6" name="Rectangle 5"/>
          <p:cNvSpPr/>
          <p:nvPr/>
        </p:nvSpPr>
        <p:spPr>
          <a:xfrm>
            <a:off x="30050" y="1183139"/>
            <a:ext cx="9119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Open Network Computing Remote Procedure Call (RPC) Example in C</a:t>
            </a:r>
            <a:endParaRPr lang="en-US" sz="2000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 rot="5400000" flipH="1" flipV="1">
            <a:off x="5464427" y="4956042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60573" y="5167342"/>
            <a:ext cx="2890550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Low-level system code for (de)marshaling data &amp; passing across processes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876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199390" y="1658890"/>
            <a:ext cx="8055877" cy="4395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69863" marR="0" lvl="0" indent="-169863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Client program using the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 client stubs</a:t>
            </a:r>
            <a:endParaRPr kumimoji="0" lang="en-US" sz="20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endParaRPr lang="en-US" b="1" kern="0" dirty="0" smtClean="0">
              <a:latin typeface="Courier New" pitchFamily="49" charset="0"/>
              <a:ea typeface="+mn-ea"/>
              <a:cs typeface="Courier New" pitchFamily="49" charset="0"/>
            </a:endParaRPr>
          </a:p>
          <a:p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main (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int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argc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, char *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argv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[]) {</a:t>
            </a:r>
          </a:p>
          <a:p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CLIENT *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cl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; /* "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rpc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" handle */</a:t>
            </a:r>
          </a:p>
          <a:p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char *server =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argv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[1];</a:t>
            </a:r>
          </a:p>
          <a:p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char *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url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=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argv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[2];</a:t>
            </a:r>
          </a:p>
          <a:p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char **pathname; /* return value from download_1 () */</a:t>
            </a:r>
          </a:p>
          <a:p>
            <a:endParaRPr lang="en-US" b="1" kern="0" dirty="0" smtClean="0">
              <a:latin typeface="Courier New" pitchFamily="49" charset="0"/>
              <a:ea typeface="+mn-ea"/>
              <a:cs typeface="Courier New" pitchFamily="49" charset="0"/>
            </a:endParaRPr>
          </a:p>
          <a:p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cl =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clnt_create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(server, DOWNLOADIMAGE_PROG, </a:t>
            </a:r>
            <a:b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</a:b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                  DOWNLOADIMAGE_VERS, TCP);</a:t>
            </a:r>
          </a:p>
          <a:p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pathname = download_1 (&amp;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url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, cl);</a:t>
            </a:r>
          </a:p>
          <a:p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clnt_destroy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(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cl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);            </a:t>
            </a:r>
          </a:p>
          <a:p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return 0;</a:t>
            </a:r>
          </a:p>
          <a:p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}</a:t>
            </a:r>
          </a:p>
          <a:p>
            <a:pPr marL="169863" marR="0" lvl="0" indent="-169863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60350" y="525463"/>
            <a:ext cx="8613775" cy="5334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defRPr/>
            </a:pPr>
            <a:r>
              <a:rPr lang="en-US" sz="3200" dirty="0" smtClean="0"/>
              <a:t>Proxy                            GoF Object </a:t>
            </a:r>
            <a:r>
              <a:rPr lang="en-US" sz="3200" dirty="0"/>
              <a:t>S</a:t>
            </a:r>
            <a:r>
              <a:rPr lang="en-US" sz="3200" dirty="0" smtClean="0"/>
              <a:t>tructural</a:t>
            </a:r>
          </a:p>
        </p:txBody>
      </p:sp>
      <p:sp>
        <p:nvSpPr>
          <p:cNvPr id="7" name="Rectangle 6"/>
          <p:cNvSpPr/>
          <p:nvPr/>
        </p:nvSpPr>
        <p:spPr>
          <a:xfrm>
            <a:off x="30050" y="1183139"/>
            <a:ext cx="9119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Open Network Computing Remote Procedure Call (RPC) Example in C</a:t>
            </a:r>
            <a:endParaRPr lang="en-US" sz="2000" dirty="0"/>
          </a:p>
        </p:txBody>
      </p:sp>
      <p:sp>
        <p:nvSpPr>
          <p:cNvPr id="5" name="AutoShape 7"/>
          <p:cNvSpPr>
            <a:spLocks noChangeArrowheads="1"/>
          </p:cNvSpPr>
          <p:nvPr/>
        </p:nvSpPr>
        <p:spPr bwMode="auto">
          <a:xfrm rot="5400000" flipH="1" flipV="1">
            <a:off x="3417495" y="5172246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962265" y="5368933"/>
            <a:ext cx="4690848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Invoke remote procedure via proxy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349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42876" y="1156837"/>
            <a:ext cx="4799237" cy="5285953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Consequences</a:t>
            </a:r>
          </a:p>
          <a:p>
            <a:pPr marL="228600" indent="-228600">
              <a:spcBef>
                <a:spcPts val="600"/>
              </a:spcBef>
              <a:buNone/>
            </a:pPr>
            <a:r>
              <a:rPr lang="en-US" sz="2000" dirty="0" smtClean="0"/>
              <a:t>+ Decoupling client from object location</a:t>
            </a:r>
          </a:p>
          <a:p>
            <a:pPr>
              <a:spcBef>
                <a:spcPts val="600"/>
              </a:spcBef>
              <a:buNone/>
            </a:pPr>
            <a:r>
              <a:rPr lang="en-US" sz="2000" dirty="0" smtClean="0"/>
              <a:t>+ Simplify tedious &amp; error-prone details</a:t>
            </a:r>
          </a:p>
          <a:p>
            <a:pPr marL="231775" indent="-231775">
              <a:spcBef>
                <a:spcPts val="600"/>
              </a:spcBef>
              <a:buFont typeface="Tahoma" pitchFamily="34" charset="0"/>
              <a:buChar char="−"/>
            </a:pPr>
            <a:r>
              <a:rPr lang="en-US" sz="2000" dirty="0"/>
              <a:t>Additional overhead from indirection</a:t>
            </a:r>
          </a:p>
          <a:p>
            <a:pPr marL="231775" indent="-231775">
              <a:spcBef>
                <a:spcPts val="600"/>
              </a:spcBef>
              <a:buFont typeface="Tahoma" pitchFamily="34" charset="0"/>
              <a:buChar char="−"/>
            </a:pPr>
            <a:r>
              <a:rPr lang="en-US" sz="2000" dirty="0"/>
              <a:t>May impose overly restrictive type system</a:t>
            </a:r>
          </a:p>
          <a:p>
            <a:pPr marL="231775" indent="-231775">
              <a:spcBef>
                <a:spcPts val="600"/>
              </a:spcBef>
              <a:buFont typeface="Tahoma" pitchFamily="34" charset="0"/>
              <a:buChar char="−"/>
            </a:pPr>
            <a:r>
              <a:rPr lang="en-US" sz="2000" dirty="0"/>
              <a:t>It’s not possible to entirely shield clients </a:t>
            </a:r>
            <a:r>
              <a:rPr lang="en-US" sz="2000"/>
              <a:t>from </a:t>
            </a:r>
            <a:r>
              <a:rPr lang="en-US" sz="2000" smtClean="0"/>
              <a:t>networking </a:t>
            </a:r>
            <a:r>
              <a:rPr lang="en-US" sz="2000" dirty="0" smtClean="0"/>
              <a:t>&amp; IPC</a:t>
            </a:r>
            <a:endParaRPr lang="en-US" sz="2000" dirty="0"/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Implementation</a:t>
            </a:r>
          </a:p>
          <a:p>
            <a:pPr marL="228600" indent="-228600">
              <a:spcBef>
                <a:spcPts val="600"/>
              </a:spcBef>
              <a:buSzPct val="100000"/>
              <a:buFont typeface="Arial" pitchFamily="34" charset="0"/>
              <a:buChar char="•"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Auto-generated vs. hand-crafted</a:t>
            </a:r>
          </a:p>
          <a:p>
            <a:pPr marL="228600" indent="-228600">
              <a:spcBef>
                <a:spcPts val="600"/>
              </a:spcBef>
              <a:buSzPct val="100000"/>
              <a:buFont typeface="Arial" pitchFamily="34" charset="0"/>
              <a:buChar char="•"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proxy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can cache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stable information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about the subject to postpone accessing it</a:t>
            </a:r>
          </a:p>
          <a:p>
            <a:pPr marL="228600" indent="-228600">
              <a:spcBef>
                <a:spcPts val="600"/>
              </a:spcBef>
              <a:buSzPct val="100000"/>
              <a:buFont typeface="Arial" pitchFamily="34" charset="0"/>
              <a:buChar char="•"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Overloading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operator-&gt; in C++</a:t>
            </a:r>
          </a:p>
        </p:txBody>
      </p:sp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4863402" y="1156837"/>
            <a:ext cx="4280599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buClrTx/>
              <a:buSzTx/>
              <a:defRPr/>
            </a:pPr>
            <a:r>
              <a:rPr lang="en-US" sz="2000" b="1" kern="0" dirty="0" smtClean="0">
                <a:latin typeface="+mn-lt"/>
                <a:ea typeface="+mn-ea"/>
                <a:cs typeface="+mn-cs"/>
              </a:rPr>
              <a:t>Some Known Uses</a:t>
            </a: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28600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Remote Procedure Call (RPC) middleware</a:t>
            </a: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e.g., ONC RPC &amp; OSF Distributed Computing Environment (DCE)</a:t>
            </a:r>
          </a:p>
          <a:p>
            <a:pPr marL="228600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Distributed object computing middleware </a:t>
            </a: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e.g., Sun Java Remote Method Invocation (RMI)</a:t>
            </a:r>
            <a:r>
              <a:rPr lang="en-US" sz="2000" dirty="0"/>
              <a:t> </a:t>
            </a:r>
            <a:r>
              <a:rPr lang="en-US" sz="2000" dirty="0" smtClean="0"/>
              <a:t>&amp; OMG Common Object Request Broker Architecture (CORBA)</a:t>
            </a:r>
          </a:p>
          <a:p>
            <a:pPr marL="228600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Local RPC systems on smartphones</a:t>
            </a: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e.g., Android Binder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60350" y="525463"/>
            <a:ext cx="8613775" cy="5334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defRPr/>
            </a:pPr>
            <a:r>
              <a:rPr lang="en-US" sz="3200" dirty="0" smtClean="0"/>
              <a:t>Proxy                            GoF Object </a:t>
            </a:r>
            <a:r>
              <a:rPr lang="en-US" sz="3200" dirty="0"/>
              <a:t>S</a:t>
            </a:r>
            <a:r>
              <a:rPr lang="en-US" sz="3200" dirty="0" smtClean="0"/>
              <a:t>tructural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uiExpand="1" build="p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79375" y="1055237"/>
            <a:ext cx="8972549" cy="5256663"/>
          </a:xfrm>
          <a:noFill/>
          <a:ln>
            <a:noFill/>
          </a:ln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Proxy pattern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illustrates a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recurring theme throughout the history of computing: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useful 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patterns evolve into programming language features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</a:p>
          <a:p>
            <a:pPr marL="4572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506175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3825" y="551215"/>
            <a:ext cx="8826499" cy="427037"/>
          </a:xfrm>
          <a:solidFill>
            <a:schemeClr val="bg1">
              <a:alpha val="50195"/>
            </a:schemeClr>
          </a:solidFill>
        </p:spPr>
        <p:txBody>
          <a:bodyPr/>
          <a:lstStyle/>
          <a:p>
            <a:pPr eaLnBrk="1" hangingPunct="1"/>
            <a:r>
              <a:rPr lang="en-US" sz="3200" dirty="0" smtClean="0"/>
              <a:t>History of the GoF</a:t>
            </a:r>
            <a:r>
              <a:rPr lang="en-US" sz="3200" dirty="0"/>
              <a:t> </a:t>
            </a:r>
            <a:r>
              <a:rPr lang="en-US" sz="3200" dirty="0" smtClean="0"/>
              <a:t>&amp; POSA Pattern Books</a:t>
            </a:r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67960" y="1122743"/>
            <a:ext cx="89760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1991 Erich Gamma completes his PhD dissertation on patterns for GUIs</a:t>
            </a:r>
          </a:p>
        </p:txBody>
      </p:sp>
      <p:sp>
        <p:nvSpPr>
          <p:cNvPr id="2" name="Rectangle 1"/>
          <p:cNvSpPr/>
          <p:nvPr/>
        </p:nvSpPr>
        <p:spPr>
          <a:xfrm>
            <a:off x="596766" y="6426305"/>
            <a:ext cx="772387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c2.com/</a:t>
            </a:r>
            <a:r>
              <a:rPr lang="en-US" sz="2000" dirty="0" err="1" smtClean="0">
                <a:hlinkClick r:id="rId3"/>
              </a:rPr>
              <a:t>cgi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err="1" smtClean="0">
                <a:hlinkClick r:id="rId3"/>
              </a:rPr>
              <a:t>wiki?HistoryOfPatterns</a:t>
            </a:r>
            <a:r>
              <a:rPr lang="en-US" sz="2000" dirty="0" smtClean="0"/>
              <a:t> for brief history of patterns</a:t>
            </a:r>
            <a:endParaRPr lang="en-US" sz="2000" dirty="0"/>
          </a:p>
        </p:txBody>
      </p:sp>
      <p:pic>
        <p:nvPicPr>
          <p:cNvPr id="2050" name="Picture 2" descr="http://www.laputan.org/images/pictures/gof-ca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864" y="2063191"/>
            <a:ext cx="6433677" cy="386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490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79375" y="1055237"/>
            <a:ext cx="8972549" cy="5256663"/>
          </a:xfrm>
          <a:noFill/>
          <a:ln>
            <a:noFill/>
          </a:ln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Proxy pattern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illustrates a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recurring theme throughout the history of computing: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useful 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patterns evolve into programming language features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</a:p>
          <a:p>
            <a:pPr marL="2286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</a:t>
            </a:r>
          </a:p>
          <a:p>
            <a:pPr marL="4572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Assembly language patterns in the early days of computing led to language features in FORTRAN &amp; C</a:t>
            </a:r>
          </a:p>
          <a:p>
            <a:pPr marL="6858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e.g., closed subroutines &amp; control </a:t>
            </a:r>
            <a:r>
              <a:rPr lang="en-US" sz="2000" dirty="0" smtClean="0"/>
              <a:t>constructs, such as loop</a:t>
            </a:r>
            <a:r>
              <a:rPr lang="en-US" sz="2000" dirty="0"/>
              <a:t>, if/else, &amp; switch </a:t>
            </a:r>
            <a:r>
              <a:rPr lang="en-US" sz="2000" dirty="0" smtClean="0"/>
              <a:t>statements</a:t>
            </a: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72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426483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79375" y="1055237"/>
            <a:ext cx="8972549" cy="5256663"/>
          </a:xfrm>
          <a:noFill/>
          <a:ln>
            <a:noFill/>
          </a:ln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Proxy pattern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illustrates a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recurring theme throughout the history of computing: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useful 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patterns evolve into programming language features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</a:p>
          <a:p>
            <a:pPr marL="2286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</a:t>
            </a:r>
          </a:p>
          <a:p>
            <a:pPr marL="4572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Assembly language patterns in the early days of computing led to language features in FORTRAN &amp; C</a:t>
            </a:r>
          </a:p>
          <a:p>
            <a:pPr marL="6858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closed subroutines &amp; control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constructs, such as loop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, if/else, &amp; switch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statements</a:t>
            </a:r>
            <a:endParaRPr lang="en-US" sz="2000" kern="1200" dirty="0" smtClean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72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Information hiding patterns done in assembly languages &amp; C led to modularity features in Modula 2, Ada, C++, &amp; Java</a:t>
            </a:r>
          </a:p>
          <a:p>
            <a:pPr marL="6858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e.g., modules, packages, &amp; access control </a:t>
            </a:r>
            <a:r>
              <a:rPr lang="en-US" sz="2000" dirty="0" smtClean="0"/>
              <a:t>sections</a:t>
            </a: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701558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79375" y="1055237"/>
            <a:ext cx="8972549" cy="5256663"/>
          </a:xfrm>
          <a:noFill/>
          <a:ln>
            <a:noFill/>
          </a:ln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Proxy pattern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illustrates a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recurring theme throughout the history of computing: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useful 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patterns evolve into programming language features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</a:p>
          <a:p>
            <a:pPr marL="2286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</a:t>
            </a:r>
          </a:p>
          <a:p>
            <a:pPr marL="4572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Assembly language patterns in the early days of computing led to language features in FORTRAN &amp; C</a:t>
            </a:r>
          </a:p>
          <a:p>
            <a:pPr marL="6858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closed subroutines &amp; control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constructs, such as loop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, if/else, &amp; switch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statements</a:t>
            </a:r>
            <a:endParaRPr lang="en-US" sz="2000" kern="1200" dirty="0" smtClean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72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Information hiding patterns done in assembly languages &amp; C led to modularity features in Modula 2, Ada, C++, &amp; Java</a:t>
            </a:r>
          </a:p>
          <a:p>
            <a:pPr marL="6858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modules, packages, &amp; access control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sections</a:t>
            </a:r>
            <a:endParaRPr lang="en-US" sz="2000" kern="1200" dirty="0" smtClean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72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Preprocessor-style patterns in early C++ toolkits led to C++ templates &amp; template meta-programming patterns are enhancing C++ templates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73546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79375" y="1055237"/>
            <a:ext cx="8972549" cy="5256663"/>
          </a:xfrm>
          <a:noFill/>
          <a:ln>
            <a:noFill/>
          </a:ln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Proxy pattern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illustrates a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recurring theme throughout the history of computing: </a:t>
            </a:r>
            <a:r>
              <a:rPr lang="en-US" sz="2000" i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useful 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patterns evolve into programming language features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</a:p>
          <a:p>
            <a:pPr marL="2286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</a:t>
            </a:r>
          </a:p>
          <a:p>
            <a:pPr marL="4572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Assembly language patterns in the early days of computing led to language features in FORTRAN &amp; C</a:t>
            </a:r>
          </a:p>
          <a:p>
            <a:pPr marL="6858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closed subroutines &amp; control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constructs, such as loop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, if/else, &amp; switch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statements</a:t>
            </a:r>
            <a:endParaRPr lang="en-US" sz="2000" kern="1200" dirty="0" smtClean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72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Information hiding patterns done in assembly languages &amp; C led to modularity features in Modula 2, Ada, C++, &amp; Java</a:t>
            </a:r>
          </a:p>
          <a:p>
            <a:pPr marL="6858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modules, packages, &amp; access control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sections</a:t>
            </a:r>
            <a:endParaRPr lang="en-US" sz="2000" kern="1200" dirty="0" smtClean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72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Preprocessor-style patterns in early C++ toolkits led to C++ templates &amp; template meta-programming patterns are enhancing C++ templates</a:t>
            </a:r>
          </a:p>
          <a:p>
            <a:pPr marL="4572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Iterator patterns in C++ Standard Template Library (STL) led to built-in support for range-based for loops in C++11</a:t>
            </a:r>
          </a:p>
          <a:p>
            <a:pPr marL="682625" indent="-220663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Languages like Java &amp; C# also have built-in iterator support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030110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00075" y="421270"/>
            <a:ext cx="82677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GoF &amp; POSA1 Pattern Examples: Part </a:t>
            </a: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3</a:t>
            </a:r>
            <a:endParaRPr lang="en-US" sz="4000" kern="0" dirty="0" smtClean="0">
              <a:solidFill>
                <a:srgbClr val="FF0000"/>
              </a:solidFill>
              <a:latin typeface="Impact" pitchFamily="34" charset="0"/>
              <a:ea typeface="+mj-ea"/>
              <a:cs typeface="Arial" pitchFamily="34" charset="0"/>
            </a:endParaRP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0"/>
            <a:ext cx="1651874" cy="203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4339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18" y="4611812"/>
            <a:ext cx="6458174" cy="1739402"/>
          </a:xfrm>
          <a:prstGeom prst="rect">
            <a:avLst/>
          </a:prstGeom>
        </p:spPr>
      </p:pic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-2" y="1053291"/>
            <a:ext cx="6471139" cy="5431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Summarize history &amp; contents of</a:t>
            </a:r>
          </a:p>
          <a:p>
            <a:pPr marL="457200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Patterns: Elements of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Reusable Software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688975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Commonly known as the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“Gang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Four” (GoF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) book</a:t>
            </a:r>
          </a:p>
          <a:p>
            <a:pPr marL="457200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Pattern-Oriented Software </a:t>
            </a:r>
            <a:b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Architecture: A System of Patterns</a:t>
            </a:r>
          </a:p>
          <a:p>
            <a:pPr marL="688975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Commonly known as “POSA1” book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Example </a:t>
            </a:r>
            <a:r>
              <a:rPr lang="en-US" sz="2000" dirty="0"/>
              <a:t>of </a:t>
            </a:r>
            <a:r>
              <a:rPr lang="en-US" sz="2000" dirty="0" smtClean="0"/>
              <a:t>GoF &amp; POSA1 patterns </a:t>
            </a:r>
            <a:br>
              <a:rPr lang="en-US" sz="2000" dirty="0" smtClean="0"/>
            </a:br>
            <a:r>
              <a:rPr lang="en-US" sz="2000" dirty="0" smtClean="0"/>
              <a:t>applied in the context of Android</a:t>
            </a:r>
          </a:p>
          <a:p>
            <a:pPr marL="458788" lvl="2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Proxy</a:t>
            </a:r>
          </a:p>
          <a:p>
            <a:pPr marL="458788" lvl="2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1800" dirty="0" smtClean="0"/>
              <a:t>Broker</a:t>
            </a:r>
            <a:endParaRPr lang="en-US" sz="1800" dirty="0"/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400" dirty="0" smtClean="0"/>
          </a:p>
          <a:p>
            <a:pPr marL="688975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400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3994" y="1082166"/>
            <a:ext cx="1247423" cy="155448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2" descr="http://fptlibrary.files.wordpress.com/2011/12/pattern-oriented-software-architecture-a-system-of-patterns-volume-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916" y="2331712"/>
            <a:ext cx="1278663" cy="160023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216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-114300" y="533400"/>
            <a:ext cx="9398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Motivating Example: Android App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9837" y="6425933"/>
            <a:ext cx="751763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www.dre.vanderbilt.edu/~schmidt/cs282</a:t>
            </a:r>
            <a:r>
              <a:rPr lang="en-US" sz="2000" dirty="0" smtClean="0"/>
              <a:t> for info on this app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598985" y="5468494"/>
            <a:ext cx="2323509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Showcase use of the </a:t>
            </a:r>
            <a:r>
              <a:rPr lang="en-US" sz="2000" i="1" dirty="0" smtClean="0"/>
              <a:t>Broker </a:t>
            </a:r>
            <a:r>
              <a:rPr lang="en-US" sz="2000" dirty="0" smtClean="0"/>
              <a:t>pattern</a:t>
            </a:r>
            <a:endParaRPr lang="en-US" sz="2000" dirty="0"/>
          </a:p>
        </p:txBody>
      </p:sp>
      <p:sp>
        <p:nvSpPr>
          <p:cNvPr id="3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-18224" y="1200389"/>
            <a:ext cx="3807509" cy="3820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The app Activity directs </a:t>
            </a:r>
            <a:br>
              <a:rPr lang="en-US" sz="2000" dirty="0"/>
            </a:br>
            <a:r>
              <a:rPr lang="en-US" sz="2000" dirty="0"/>
              <a:t>a Service to download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images </a:t>
            </a:r>
            <a:r>
              <a:rPr lang="en-US" sz="2000" dirty="0"/>
              <a:t>from a web server 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The Service caches the images locally in external memory files </a:t>
            </a:r>
            <a:r>
              <a:rPr lang="en-US" sz="2000" dirty="0" smtClean="0"/>
              <a:t>managed </a:t>
            </a:r>
            <a:r>
              <a:rPr lang="en-US" sz="2000" dirty="0"/>
              <a:t>by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 </a:t>
            </a:r>
            <a:r>
              <a:rPr lang="en-US" sz="2000" dirty="0"/>
              <a:t>Content Provider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Image URI is returned to Activity &amp; displayed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Activity </a:t>
            </a:r>
            <a:r>
              <a:rPr lang="en-US" sz="2000" dirty="0"/>
              <a:t>&amp; Service interact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via </a:t>
            </a:r>
            <a:r>
              <a:rPr lang="en-US" sz="2000" dirty="0"/>
              <a:t>the Android Binder </a:t>
            </a:r>
            <a:r>
              <a:rPr lang="en-US" sz="2000" dirty="0" smtClean="0"/>
              <a:t>IPC mechanism</a:t>
            </a:r>
            <a:endParaRPr lang="en-US" sz="20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/>
          <p:cNvSpPr/>
          <p:nvPr/>
        </p:nvSpPr>
        <p:spPr bwMode="auto">
          <a:xfrm rot="5400000">
            <a:off x="4451214" y="2241572"/>
            <a:ext cx="3366309" cy="2366544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Curved Connector 28"/>
          <p:cNvCxnSpPr/>
          <p:nvPr/>
        </p:nvCxnSpPr>
        <p:spPr bwMode="auto">
          <a:xfrm rot="10800000" flipH="1">
            <a:off x="6233564" y="3459245"/>
            <a:ext cx="1005742" cy="666750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Flowchart: Magnetic Disk 29"/>
          <p:cNvSpPr/>
          <p:nvPr/>
        </p:nvSpPr>
        <p:spPr bwMode="auto">
          <a:xfrm>
            <a:off x="3909580" y="4744796"/>
            <a:ext cx="1641541" cy="1467326"/>
          </a:xfrm>
          <a:prstGeom prst="flowChartMagneticDisk">
            <a:avLst/>
          </a:prstGeom>
          <a:gradFill flip="none" rotWithShape="1">
            <a:gsLst>
              <a:gs pos="0">
                <a:srgbClr val="E1FFFF">
                  <a:shade val="30000"/>
                  <a:satMod val="115000"/>
                </a:srgbClr>
              </a:gs>
              <a:gs pos="50000">
                <a:srgbClr val="E1FFFF">
                  <a:shade val="67500"/>
                  <a:satMod val="115000"/>
                </a:srgbClr>
              </a:gs>
              <a:gs pos="100000">
                <a:srgbClr val="E1FFFF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Metadata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Provider</a:t>
            </a:r>
          </a:p>
        </p:txBody>
      </p:sp>
      <p:cxnSp>
        <p:nvCxnSpPr>
          <p:cNvPr id="32" name="Curved Connector 31"/>
          <p:cNvCxnSpPr/>
          <p:nvPr/>
        </p:nvCxnSpPr>
        <p:spPr bwMode="auto">
          <a:xfrm rot="16200000" flipV="1">
            <a:off x="5835374" y="4318490"/>
            <a:ext cx="628655" cy="614361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grpSp>
        <p:nvGrpSpPr>
          <p:cNvPr id="53" name="Group 52"/>
          <p:cNvGrpSpPr/>
          <p:nvPr/>
        </p:nvGrpSpPr>
        <p:grpSpPr>
          <a:xfrm>
            <a:off x="4009652" y="1685875"/>
            <a:ext cx="2266930" cy="2607433"/>
            <a:chOff x="6304934" y="2802958"/>
            <a:chExt cx="2266930" cy="1633113"/>
          </a:xfrm>
          <a:solidFill>
            <a:schemeClr val="bg1">
              <a:lumMod val="95000"/>
            </a:schemeClr>
          </a:solidFill>
        </p:grpSpPr>
        <p:sp>
          <p:nvSpPr>
            <p:cNvPr id="54" name="Rounded Rectangle 53"/>
            <p:cNvSpPr/>
            <p:nvPr/>
          </p:nvSpPr>
          <p:spPr bwMode="auto">
            <a:xfrm>
              <a:off x="6304934" y="2802958"/>
              <a:ext cx="2266930" cy="163311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436559" y="2887857"/>
              <a:ext cx="1996509" cy="341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dirty="0" smtClean="0"/>
                <a:t>Download Service</a:t>
              </a:r>
              <a:endParaRPr lang="en-US" dirty="0"/>
            </a:p>
          </p:txBody>
        </p:sp>
      </p:grpSp>
      <p:sp>
        <p:nvSpPr>
          <p:cNvPr id="56" name="Flowchart: Multidocument 55"/>
          <p:cNvSpPr/>
          <p:nvPr/>
        </p:nvSpPr>
        <p:spPr bwMode="auto">
          <a:xfrm>
            <a:off x="5681847" y="5019493"/>
            <a:ext cx="1060704" cy="654784"/>
          </a:xfrm>
          <a:prstGeom prst="flowChartMultidocumen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>
                <a:latin typeface="Arial" charset="0"/>
              </a:rPr>
              <a:t>Image Files</a:t>
            </a:r>
            <a:endParaRPr kumimoji="0" lang="en-US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7" name="Curved Connector 56"/>
          <p:cNvCxnSpPr/>
          <p:nvPr/>
        </p:nvCxnSpPr>
        <p:spPr bwMode="auto">
          <a:xfrm rot="5400000" flipH="1" flipV="1">
            <a:off x="4637896" y="4410191"/>
            <a:ext cx="745887" cy="548194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58" name="Rectangle 57"/>
          <p:cNvSpPr/>
          <p:nvPr/>
        </p:nvSpPr>
        <p:spPr>
          <a:xfrm>
            <a:off x="6240362" y="2775039"/>
            <a:ext cx="1035695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5</a:t>
            </a:r>
            <a:r>
              <a:rPr lang="en-US" altLang="en-US" sz="1400" dirty="0" smtClean="0"/>
              <a:t>: Activity displays image</a:t>
            </a:r>
            <a:endParaRPr lang="en-US" sz="1400" dirty="0"/>
          </a:p>
        </p:txBody>
      </p:sp>
      <p:sp>
        <p:nvSpPr>
          <p:cNvPr id="59" name="Freeform 85"/>
          <p:cNvSpPr>
            <a:spLocks/>
          </p:cNvSpPr>
          <p:nvPr/>
        </p:nvSpPr>
        <p:spPr bwMode="auto">
          <a:xfrm rot="5616648">
            <a:off x="3482611" y="4377946"/>
            <a:ext cx="1007809" cy="535641"/>
          </a:xfrm>
          <a:custGeom>
            <a:avLst/>
            <a:gdLst>
              <a:gd name="T0" fmla="*/ 2147483647 w 1279"/>
              <a:gd name="T1" fmla="*/ 2147483647 h 542"/>
              <a:gd name="T2" fmla="*/ 2147483647 w 1279"/>
              <a:gd name="T3" fmla="*/ 2147483647 h 542"/>
              <a:gd name="T4" fmla="*/ 2147483647 w 1279"/>
              <a:gd name="T5" fmla="*/ 2147483647 h 542"/>
              <a:gd name="T6" fmla="*/ 2147483647 w 1279"/>
              <a:gd name="T7" fmla="*/ 2147483647 h 542"/>
              <a:gd name="T8" fmla="*/ 2147483647 w 1279"/>
              <a:gd name="T9" fmla="*/ 2147483647 h 542"/>
              <a:gd name="T10" fmla="*/ 2147483647 w 1279"/>
              <a:gd name="T11" fmla="*/ 2147483647 h 542"/>
              <a:gd name="T12" fmla="*/ 2147483647 w 1279"/>
              <a:gd name="T13" fmla="*/ 2147483647 h 542"/>
              <a:gd name="T14" fmla="*/ 2147483647 w 1279"/>
              <a:gd name="T15" fmla="*/ 2147483647 h 542"/>
              <a:gd name="T16" fmla="*/ 2147483647 w 1279"/>
              <a:gd name="T17" fmla="*/ 2147483647 h 542"/>
              <a:gd name="T18" fmla="*/ 2147483647 w 1279"/>
              <a:gd name="T19" fmla="*/ 2147483647 h 542"/>
              <a:gd name="T20" fmla="*/ 2147483647 w 1279"/>
              <a:gd name="T21" fmla="*/ 2147483647 h 542"/>
              <a:gd name="T22" fmla="*/ 2147483647 w 1279"/>
              <a:gd name="T23" fmla="*/ 2147483647 h 542"/>
              <a:gd name="T24" fmla="*/ 2147483647 w 1279"/>
              <a:gd name="T25" fmla="*/ 2147483647 h 542"/>
              <a:gd name="T26" fmla="*/ 2147483647 w 1279"/>
              <a:gd name="T27" fmla="*/ 2147483647 h 542"/>
              <a:gd name="T28" fmla="*/ 2147483647 w 1279"/>
              <a:gd name="T29" fmla="*/ 2147483647 h 542"/>
              <a:gd name="T30" fmla="*/ 2147483647 w 1279"/>
              <a:gd name="T31" fmla="*/ 2147483647 h 542"/>
              <a:gd name="T32" fmla="*/ 2147483647 w 1279"/>
              <a:gd name="T33" fmla="*/ 2147483647 h 542"/>
              <a:gd name="T34" fmla="*/ 2147483647 w 1279"/>
              <a:gd name="T35" fmla="*/ 2147483647 h 542"/>
              <a:gd name="T36" fmla="*/ 2147483647 w 1279"/>
              <a:gd name="T37" fmla="*/ 2147483647 h 542"/>
              <a:gd name="T38" fmla="*/ 2147483647 w 1279"/>
              <a:gd name="T39" fmla="*/ 0 h 542"/>
              <a:gd name="T40" fmla="*/ 2147483647 w 1279"/>
              <a:gd name="T41" fmla="*/ 2147483647 h 542"/>
              <a:gd name="T42" fmla="*/ 2147483647 w 1279"/>
              <a:gd name="T43" fmla="*/ 2147483647 h 542"/>
              <a:gd name="T44" fmla="*/ 2147483647 w 1279"/>
              <a:gd name="T45" fmla="*/ 2147483647 h 542"/>
              <a:gd name="T46" fmla="*/ 2147483647 w 1279"/>
              <a:gd name="T47" fmla="*/ 2147483647 h 542"/>
              <a:gd name="T48" fmla="*/ 2147483647 w 1279"/>
              <a:gd name="T49" fmla="*/ 2147483647 h 542"/>
              <a:gd name="T50" fmla="*/ 2147483647 w 1279"/>
              <a:gd name="T51" fmla="*/ 2147483647 h 542"/>
              <a:gd name="T52" fmla="*/ 2147483647 w 1279"/>
              <a:gd name="T53" fmla="*/ 2147483647 h 542"/>
              <a:gd name="T54" fmla="*/ 2147483647 w 1279"/>
              <a:gd name="T55" fmla="*/ 2147483647 h 542"/>
              <a:gd name="T56" fmla="*/ 2147483647 w 1279"/>
              <a:gd name="T57" fmla="*/ 2147483647 h 542"/>
              <a:gd name="T58" fmla="*/ 2147483647 w 1279"/>
              <a:gd name="T59" fmla="*/ 2147483647 h 542"/>
              <a:gd name="T60" fmla="*/ 2147483647 w 1279"/>
              <a:gd name="T61" fmla="*/ 2147483647 h 542"/>
              <a:gd name="T62" fmla="*/ 2147483647 w 1279"/>
              <a:gd name="T63" fmla="*/ 2147483647 h 542"/>
              <a:gd name="T64" fmla="*/ 2147483647 w 1279"/>
              <a:gd name="T65" fmla="*/ 2147483647 h 542"/>
              <a:gd name="T66" fmla="*/ 2147483647 w 1279"/>
              <a:gd name="T67" fmla="*/ 2147483647 h 542"/>
              <a:gd name="T68" fmla="*/ 2147483647 w 1279"/>
              <a:gd name="T69" fmla="*/ 2147483647 h 542"/>
              <a:gd name="T70" fmla="*/ 2147483647 w 1279"/>
              <a:gd name="T71" fmla="*/ 2147483647 h 542"/>
              <a:gd name="T72" fmla="*/ 2147483647 w 1279"/>
              <a:gd name="T73" fmla="*/ 2147483647 h 542"/>
              <a:gd name="T74" fmla="*/ 2147483647 w 1279"/>
              <a:gd name="T75" fmla="*/ 2147483647 h 542"/>
              <a:gd name="T76" fmla="*/ 2147483647 w 1279"/>
              <a:gd name="T77" fmla="*/ 2147483647 h 542"/>
              <a:gd name="T78" fmla="*/ 2147483647 w 1279"/>
              <a:gd name="T79" fmla="*/ 2147483647 h 542"/>
              <a:gd name="T80" fmla="*/ 2147483647 w 1279"/>
              <a:gd name="T81" fmla="*/ 2147483647 h 542"/>
              <a:gd name="T82" fmla="*/ 2147483647 w 1279"/>
              <a:gd name="T83" fmla="*/ 2147483647 h 542"/>
              <a:gd name="T84" fmla="*/ 2147483647 w 1279"/>
              <a:gd name="T85" fmla="*/ 2147483647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00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" name="Freeform 83"/>
          <p:cNvSpPr>
            <a:spLocks/>
          </p:cNvSpPr>
          <p:nvPr/>
        </p:nvSpPr>
        <p:spPr bwMode="auto">
          <a:xfrm>
            <a:off x="6527361" y="5565706"/>
            <a:ext cx="795119" cy="631972"/>
          </a:xfrm>
          <a:custGeom>
            <a:avLst/>
            <a:gdLst>
              <a:gd name="T0" fmla="*/ 2147483647 w 1009"/>
              <a:gd name="T1" fmla="*/ 2147483647 h 635"/>
              <a:gd name="T2" fmla="*/ 2147483647 w 1009"/>
              <a:gd name="T3" fmla="*/ 2147483647 h 635"/>
              <a:gd name="T4" fmla="*/ 2147483647 w 1009"/>
              <a:gd name="T5" fmla="*/ 2147483647 h 635"/>
              <a:gd name="T6" fmla="*/ 2147483647 w 1009"/>
              <a:gd name="T7" fmla="*/ 2147483647 h 635"/>
              <a:gd name="T8" fmla="*/ 2147483647 w 1009"/>
              <a:gd name="T9" fmla="*/ 2147483647 h 635"/>
              <a:gd name="T10" fmla="*/ 2147483647 w 1009"/>
              <a:gd name="T11" fmla="*/ 2147483647 h 635"/>
              <a:gd name="T12" fmla="*/ 2147483647 w 1009"/>
              <a:gd name="T13" fmla="*/ 2147483647 h 635"/>
              <a:gd name="T14" fmla="*/ 2147483647 w 1009"/>
              <a:gd name="T15" fmla="*/ 2147483647 h 635"/>
              <a:gd name="T16" fmla="*/ 2147483647 w 1009"/>
              <a:gd name="T17" fmla="*/ 2147483647 h 635"/>
              <a:gd name="T18" fmla="*/ 2147483647 w 1009"/>
              <a:gd name="T19" fmla="*/ 2147483647 h 635"/>
              <a:gd name="T20" fmla="*/ 2147483647 w 1009"/>
              <a:gd name="T21" fmla="*/ 2147483647 h 635"/>
              <a:gd name="T22" fmla="*/ 2147483647 w 1009"/>
              <a:gd name="T23" fmla="*/ 2147483647 h 635"/>
              <a:gd name="T24" fmla="*/ 2147483647 w 1009"/>
              <a:gd name="T25" fmla="*/ 2147483647 h 635"/>
              <a:gd name="T26" fmla="*/ 2147483647 w 1009"/>
              <a:gd name="T27" fmla="*/ 2147483647 h 635"/>
              <a:gd name="T28" fmla="*/ 2147483647 w 1009"/>
              <a:gd name="T29" fmla="*/ 2147483647 h 635"/>
              <a:gd name="T30" fmla="*/ 2147483647 w 1009"/>
              <a:gd name="T31" fmla="*/ 2147483647 h 635"/>
              <a:gd name="T32" fmla="*/ 2147483647 w 1009"/>
              <a:gd name="T33" fmla="*/ 2147483647 h 635"/>
              <a:gd name="T34" fmla="*/ 2147483647 w 1009"/>
              <a:gd name="T35" fmla="*/ 2147483647 h 635"/>
              <a:gd name="T36" fmla="*/ 2147483647 w 1009"/>
              <a:gd name="T37" fmla="*/ 2147483647 h 635"/>
              <a:gd name="T38" fmla="*/ 2147483647 w 1009"/>
              <a:gd name="T39" fmla="*/ 2147483647 h 635"/>
              <a:gd name="T40" fmla="*/ 2147483647 w 1009"/>
              <a:gd name="T41" fmla="*/ 2147483647 h 635"/>
              <a:gd name="T42" fmla="*/ 2147483647 w 1009"/>
              <a:gd name="T43" fmla="*/ 2147483647 h 635"/>
              <a:gd name="T44" fmla="*/ 2147483647 w 1009"/>
              <a:gd name="T45" fmla="*/ 2147483647 h 635"/>
              <a:gd name="T46" fmla="*/ 2147483647 w 1009"/>
              <a:gd name="T47" fmla="*/ 2147483647 h 635"/>
              <a:gd name="T48" fmla="*/ 2147483647 w 1009"/>
              <a:gd name="T49" fmla="*/ 2147483647 h 635"/>
              <a:gd name="T50" fmla="*/ 2147483647 w 1009"/>
              <a:gd name="T51" fmla="*/ 2147483647 h 635"/>
              <a:gd name="T52" fmla="*/ 2147483647 w 1009"/>
              <a:gd name="T53" fmla="*/ 2147483647 h 635"/>
              <a:gd name="T54" fmla="*/ 2147483647 w 1009"/>
              <a:gd name="T55" fmla="*/ 2147483647 h 635"/>
              <a:gd name="T56" fmla="*/ 2147483647 w 1009"/>
              <a:gd name="T57" fmla="*/ 2147483647 h 635"/>
              <a:gd name="T58" fmla="*/ 2147483647 w 1009"/>
              <a:gd name="T59" fmla="*/ 2147483647 h 635"/>
              <a:gd name="T60" fmla="*/ 2147483647 w 1009"/>
              <a:gd name="T61" fmla="*/ 2147483647 h 635"/>
              <a:gd name="T62" fmla="*/ 2147483647 w 1009"/>
              <a:gd name="T63" fmla="*/ 2147483647 h 635"/>
              <a:gd name="T64" fmla="*/ 2147483647 w 1009"/>
              <a:gd name="T65" fmla="*/ 2147483647 h 635"/>
              <a:gd name="T66" fmla="*/ 2147483647 w 1009"/>
              <a:gd name="T67" fmla="*/ 2147483647 h 635"/>
              <a:gd name="T68" fmla="*/ 2147483647 w 1009"/>
              <a:gd name="T69" fmla="*/ 2147483647 h 635"/>
              <a:gd name="T70" fmla="*/ 2147483647 w 1009"/>
              <a:gd name="T71" fmla="*/ 2147483647 h 635"/>
              <a:gd name="T72" fmla="*/ 2147483647 w 1009"/>
              <a:gd name="T73" fmla="*/ 2147483647 h 635"/>
              <a:gd name="T74" fmla="*/ 2147483647 w 1009"/>
              <a:gd name="T75" fmla="*/ 2147483647 h 635"/>
              <a:gd name="T76" fmla="*/ 2147483647 w 1009"/>
              <a:gd name="T77" fmla="*/ 2147483647 h 635"/>
              <a:gd name="T78" fmla="*/ 2147483647 w 1009"/>
              <a:gd name="T79" fmla="*/ 2147483647 h 635"/>
              <a:gd name="T80" fmla="*/ 2147483647 w 1009"/>
              <a:gd name="T81" fmla="*/ 2147483647 h 635"/>
              <a:gd name="T82" fmla="*/ 2147483647 w 1009"/>
              <a:gd name="T83" fmla="*/ 2147483647 h 635"/>
              <a:gd name="T84" fmla="*/ 2147483647 w 1009"/>
              <a:gd name="T85" fmla="*/ 2147483647 h 635"/>
              <a:gd name="T86" fmla="*/ 2147483647 w 1009"/>
              <a:gd name="T87" fmla="*/ 2147483647 h 635"/>
              <a:gd name="T88" fmla="*/ 2147483647 w 1009"/>
              <a:gd name="T89" fmla="*/ 2147483647 h 635"/>
              <a:gd name="T90" fmla="*/ 2147483647 w 1009"/>
              <a:gd name="T91" fmla="*/ 2147483647 h 635"/>
              <a:gd name="T92" fmla="*/ 2147483647 w 1009"/>
              <a:gd name="T93" fmla="*/ 2147483647 h 635"/>
              <a:gd name="T94" fmla="*/ 2147483647 w 1009"/>
              <a:gd name="T95" fmla="*/ 2147483647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9966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" name="Rounded Rectangle 60"/>
          <p:cNvSpPr/>
          <p:nvPr/>
        </p:nvSpPr>
        <p:spPr bwMode="auto">
          <a:xfrm>
            <a:off x="7044335" y="1016979"/>
            <a:ext cx="2070790" cy="92964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322480" y="1185894"/>
            <a:ext cx="1860020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1</a:t>
            </a:r>
            <a:r>
              <a:rPr lang="en-US" altLang="en-US" sz="1400" dirty="0" smtClean="0"/>
              <a:t>: Activity calls </a:t>
            </a:r>
            <a:br>
              <a:rPr lang="en-US" altLang="en-US" sz="1400" dirty="0" smtClean="0"/>
            </a:br>
            <a:r>
              <a:rPr lang="en-US" altLang="en-US" sz="1400" dirty="0" err="1" smtClean="0"/>
              <a:t>downloadImage</a:t>
            </a:r>
            <a:r>
              <a:rPr lang="en-US" altLang="en-US" sz="1400" dirty="0" smtClean="0"/>
              <a:t>() </a:t>
            </a:r>
            <a:br>
              <a:rPr lang="en-US" altLang="en-US" sz="1400" dirty="0" smtClean="0"/>
            </a:br>
            <a:r>
              <a:rPr lang="en-US" altLang="en-US" sz="1400" dirty="0" smtClean="0"/>
              <a:t>with image URL</a:t>
            </a:r>
            <a:endParaRPr lang="en-US" sz="1400" dirty="0"/>
          </a:p>
        </p:txBody>
      </p:sp>
      <p:cxnSp>
        <p:nvCxnSpPr>
          <p:cNvPr id="63" name="Curved Connector 62"/>
          <p:cNvCxnSpPr/>
          <p:nvPr/>
        </p:nvCxnSpPr>
        <p:spPr bwMode="auto">
          <a:xfrm rot="10800000" flipV="1">
            <a:off x="6311615" y="1946620"/>
            <a:ext cx="647450" cy="591765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4" name="Freeform 71"/>
          <p:cNvSpPr>
            <a:spLocks/>
          </p:cNvSpPr>
          <p:nvPr/>
        </p:nvSpPr>
        <p:spPr bwMode="auto">
          <a:xfrm rot="21060000">
            <a:off x="6905270" y="1470891"/>
            <a:ext cx="673966" cy="64785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3977652" y="2165416"/>
            <a:ext cx="2091514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/>
              <a:t>2</a:t>
            </a:r>
            <a:r>
              <a:rPr lang="en-US" altLang="en-US" sz="1400" dirty="0" smtClean="0"/>
              <a:t>: Sends GET request to web server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sz="1400" dirty="0" smtClean="0"/>
              <a:t>3: Stores downloaded image in </a:t>
            </a:r>
            <a:r>
              <a:rPr lang="en-US" sz="1400" dirty="0" err="1" smtClean="0"/>
              <a:t>filesystem</a:t>
            </a:r>
            <a:r>
              <a:rPr lang="en-US" sz="1400" dirty="0" smtClean="0"/>
              <a:t> &amp; metadata in Content Provider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 smtClean="0"/>
              <a:t>4. Returns </a:t>
            </a:r>
            <a:r>
              <a:rPr lang="en-US" altLang="en-US" sz="1400" dirty="0"/>
              <a:t>image URI back to Activity</a:t>
            </a:r>
            <a:endParaRPr lang="en-US" sz="1400" dirty="0"/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endParaRPr lang="en-US" sz="1400" dirty="0"/>
          </a:p>
        </p:txBody>
      </p:sp>
      <p:sp>
        <p:nvSpPr>
          <p:cNvPr id="66" name="Freeform 72"/>
          <p:cNvSpPr>
            <a:spLocks/>
          </p:cNvSpPr>
          <p:nvPr/>
        </p:nvSpPr>
        <p:spPr bwMode="auto">
          <a:xfrm rot="5400000">
            <a:off x="5668137" y="2322384"/>
            <a:ext cx="667685" cy="619269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469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Challenge: Isolating Communication Concerns</a:t>
            </a:r>
          </a:p>
        </p:txBody>
      </p:sp>
      <p:sp>
        <p:nvSpPr>
          <p:cNvPr id="450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3586" y="989012"/>
            <a:ext cx="5267687" cy="5400899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 smtClean="0"/>
              <a:t>Context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en-US" sz="2000" dirty="0"/>
              <a:t>A system that consists of multiple </a:t>
            </a:r>
            <a:r>
              <a:rPr lang="en-US" sz="2000" dirty="0" smtClean="0"/>
              <a:t>(potentially) remote objects that interact synchronously </a:t>
            </a:r>
            <a:r>
              <a:rPr lang="en-US" sz="2000" dirty="0"/>
              <a:t>or asynchronously </a:t>
            </a:r>
          </a:p>
          <a:p>
            <a:pPr marL="228600" indent="0">
              <a:spcBef>
                <a:spcPts val="600"/>
              </a:spcBef>
              <a:spcAft>
                <a:spcPts val="0"/>
              </a:spcAft>
              <a:buNone/>
            </a:pPr>
            <a:endParaRPr lang="en-US" sz="2000" dirty="0" smtClean="0"/>
          </a:p>
        </p:txBody>
      </p:sp>
      <p:sp>
        <p:nvSpPr>
          <p:cNvPr id="51" name="Rectangle 50"/>
          <p:cNvSpPr/>
          <p:nvPr/>
        </p:nvSpPr>
        <p:spPr>
          <a:xfrm>
            <a:off x="4258099" y="5685060"/>
            <a:ext cx="4658565" cy="5355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11113" algn="ctr"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1600" dirty="0" smtClean="0"/>
              <a:t>Android’s Binder </a:t>
            </a:r>
            <a:r>
              <a:rPr lang="en-US" sz="1600" dirty="0"/>
              <a:t>provides a high performance </a:t>
            </a:r>
            <a:r>
              <a:rPr lang="en-US" sz="1600" dirty="0" smtClean="0"/>
              <a:t>IPC mechanism </a:t>
            </a:r>
            <a:r>
              <a:rPr lang="en-US" sz="1600" dirty="0"/>
              <a:t>for in-process &amp; cross-process calls 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8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ectangle 24"/>
          <p:cNvSpPr/>
          <p:nvPr/>
        </p:nvSpPr>
        <p:spPr bwMode="auto">
          <a:xfrm rot="5400000">
            <a:off x="5653084" y="2280432"/>
            <a:ext cx="974079" cy="2092872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ounded Rectangle 25"/>
          <p:cNvSpPr/>
          <p:nvPr/>
        </p:nvSpPr>
        <p:spPr bwMode="auto">
          <a:xfrm>
            <a:off x="4960028" y="3530520"/>
            <a:ext cx="2360190" cy="182065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4960028" y="1212734"/>
            <a:ext cx="2360190" cy="182065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Freeform 70"/>
          <p:cNvSpPr>
            <a:spLocks/>
          </p:cNvSpPr>
          <p:nvPr/>
        </p:nvSpPr>
        <p:spPr bwMode="auto">
          <a:xfrm>
            <a:off x="5107103" y="3711488"/>
            <a:ext cx="914476" cy="729361"/>
          </a:xfrm>
          <a:custGeom>
            <a:avLst/>
            <a:gdLst>
              <a:gd name="T0" fmla="*/ 2147483647 w 1165"/>
              <a:gd name="T1" fmla="*/ 2147483647 h 735"/>
              <a:gd name="T2" fmla="*/ 2147483647 w 1165"/>
              <a:gd name="T3" fmla="*/ 2147483647 h 735"/>
              <a:gd name="T4" fmla="*/ 2147483647 w 1165"/>
              <a:gd name="T5" fmla="*/ 2147483647 h 735"/>
              <a:gd name="T6" fmla="*/ 2147483647 w 1165"/>
              <a:gd name="T7" fmla="*/ 2147483647 h 735"/>
              <a:gd name="T8" fmla="*/ 2147483647 w 1165"/>
              <a:gd name="T9" fmla="*/ 2147483647 h 735"/>
              <a:gd name="T10" fmla="*/ 2147483647 w 1165"/>
              <a:gd name="T11" fmla="*/ 2147483647 h 735"/>
              <a:gd name="T12" fmla="*/ 2147483647 w 1165"/>
              <a:gd name="T13" fmla="*/ 2147483647 h 735"/>
              <a:gd name="T14" fmla="*/ 2147483647 w 1165"/>
              <a:gd name="T15" fmla="*/ 2147483647 h 735"/>
              <a:gd name="T16" fmla="*/ 2147483647 w 1165"/>
              <a:gd name="T17" fmla="*/ 2147483647 h 735"/>
              <a:gd name="T18" fmla="*/ 2147483647 w 1165"/>
              <a:gd name="T19" fmla="*/ 2147483647 h 735"/>
              <a:gd name="T20" fmla="*/ 2147483647 w 1165"/>
              <a:gd name="T21" fmla="*/ 2147483647 h 735"/>
              <a:gd name="T22" fmla="*/ 2147483647 w 1165"/>
              <a:gd name="T23" fmla="*/ 2147483647 h 735"/>
              <a:gd name="T24" fmla="*/ 2147483647 w 1165"/>
              <a:gd name="T25" fmla="*/ 2147483647 h 735"/>
              <a:gd name="T26" fmla="*/ 2147483647 w 1165"/>
              <a:gd name="T27" fmla="*/ 2147483647 h 735"/>
              <a:gd name="T28" fmla="*/ 2147483647 w 1165"/>
              <a:gd name="T29" fmla="*/ 2147483647 h 735"/>
              <a:gd name="T30" fmla="*/ 2147483647 w 1165"/>
              <a:gd name="T31" fmla="*/ 2147483647 h 735"/>
              <a:gd name="T32" fmla="*/ 2147483647 w 1165"/>
              <a:gd name="T33" fmla="*/ 2147483647 h 735"/>
              <a:gd name="T34" fmla="*/ 2147483647 w 1165"/>
              <a:gd name="T35" fmla="*/ 2147483647 h 735"/>
              <a:gd name="T36" fmla="*/ 2147483647 w 1165"/>
              <a:gd name="T37" fmla="*/ 2147483647 h 735"/>
              <a:gd name="T38" fmla="*/ 2147483647 w 1165"/>
              <a:gd name="T39" fmla="*/ 2147483647 h 735"/>
              <a:gd name="T40" fmla="*/ 2147483647 w 1165"/>
              <a:gd name="T41" fmla="*/ 2147483647 h 735"/>
              <a:gd name="T42" fmla="*/ 2147483647 w 1165"/>
              <a:gd name="T43" fmla="*/ 2147483647 h 735"/>
              <a:gd name="T44" fmla="*/ 2147483647 w 1165"/>
              <a:gd name="T45" fmla="*/ 2147483647 h 735"/>
              <a:gd name="T46" fmla="*/ 2147483647 w 1165"/>
              <a:gd name="T47" fmla="*/ 2147483647 h 735"/>
              <a:gd name="T48" fmla="*/ 2147483647 w 1165"/>
              <a:gd name="T49" fmla="*/ 2147483647 h 735"/>
              <a:gd name="T50" fmla="*/ 2147483647 w 1165"/>
              <a:gd name="T51" fmla="*/ 2147483647 h 735"/>
              <a:gd name="T52" fmla="*/ 2147483647 w 1165"/>
              <a:gd name="T53" fmla="*/ 2147483647 h 735"/>
              <a:gd name="T54" fmla="*/ 2147483647 w 1165"/>
              <a:gd name="T55" fmla="*/ 2147483647 h 735"/>
              <a:gd name="T56" fmla="*/ 2147483647 w 1165"/>
              <a:gd name="T57" fmla="*/ 2147483647 h 735"/>
              <a:gd name="T58" fmla="*/ 2147483647 w 1165"/>
              <a:gd name="T59" fmla="*/ 2147483647 h 735"/>
              <a:gd name="T60" fmla="*/ 2147483647 w 1165"/>
              <a:gd name="T61" fmla="*/ 2147483647 h 735"/>
              <a:gd name="T62" fmla="*/ 2147483647 w 1165"/>
              <a:gd name="T63" fmla="*/ 2147483647 h 735"/>
              <a:gd name="T64" fmla="*/ 2147483647 w 1165"/>
              <a:gd name="T65" fmla="*/ 2147483647 h 735"/>
              <a:gd name="T66" fmla="*/ 2147483647 w 1165"/>
              <a:gd name="T67" fmla="*/ 2147483647 h 735"/>
              <a:gd name="T68" fmla="*/ 2147483647 w 1165"/>
              <a:gd name="T69" fmla="*/ 2147483647 h 735"/>
              <a:gd name="T70" fmla="*/ 2147483647 w 1165"/>
              <a:gd name="T71" fmla="*/ 2147483647 h 735"/>
              <a:gd name="T72" fmla="*/ 2147483647 w 1165"/>
              <a:gd name="T73" fmla="*/ 2147483647 h 735"/>
              <a:gd name="T74" fmla="*/ 2147483647 w 1165"/>
              <a:gd name="T75" fmla="*/ 2147483647 h 735"/>
              <a:gd name="T76" fmla="*/ 2147483647 w 1165"/>
              <a:gd name="T77" fmla="*/ 2147483647 h 735"/>
              <a:gd name="T78" fmla="*/ 2147483647 w 1165"/>
              <a:gd name="T79" fmla="*/ 2147483647 h 735"/>
              <a:gd name="T80" fmla="*/ 2147483647 w 1165"/>
              <a:gd name="T81" fmla="*/ 2147483647 h 735"/>
              <a:gd name="T82" fmla="*/ 2147483647 w 1165"/>
              <a:gd name="T83" fmla="*/ 2147483647 h 735"/>
              <a:gd name="T84" fmla="*/ 2147483647 w 1165"/>
              <a:gd name="T85" fmla="*/ 2147483647 h 735"/>
              <a:gd name="T86" fmla="*/ 2147483647 w 1165"/>
              <a:gd name="T87" fmla="*/ 2147483647 h 735"/>
              <a:gd name="T88" fmla="*/ 2147483647 w 1165"/>
              <a:gd name="T89" fmla="*/ 2147483647 h 735"/>
              <a:gd name="T90" fmla="*/ 2147483647 w 1165"/>
              <a:gd name="T91" fmla="*/ 0 h 735"/>
              <a:gd name="T92" fmla="*/ 2147483647 w 1165"/>
              <a:gd name="T93" fmla="*/ 2147483647 h 735"/>
              <a:gd name="T94" fmla="*/ 2147483647 w 1165"/>
              <a:gd name="T95" fmla="*/ 2147483647 h 735"/>
              <a:gd name="T96" fmla="*/ 2147483647 w 1165"/>
              <a:gd name="T97" fmla="*/ 2147483647 h 735"/>
              <a:gd name="T98" fmla="*/ 2147483647 w 1165"/>
              <a:gd name="T99" fmla="*/ 2147483647 h 735"/>
              <a:gd name="T100" fmla="*/ 2147483647 w 1165"/>
              <a:gd name="T101" fmla="*/ 2147483647 h 735"/>
              <a:gd name="T102" fmla="*/ 2147483647 w 1165"/>
              <a:gd name="T103" fmla="*/ 2147483647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72"/>
          <p:cNvSpPr>
            <a:spLocks/>
          </p:cNvSpPr>
          <p:nvPr/>
        </p:nvSpPr>
        <p:spPr bwMode="auto">
          <a:xfrm rot="5711957">
            <a:off x="6362416" y="3807050"/>
            <a:ext cx="667685" cy="619269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Freeform 73"/>
          <p:cNvSpPr>
            <a:spLocks/>
          </p:cNvSpPr>
          <p:nvPr/>
        </p:nvSpPr>
        <p:spPr bwMode="auto">
          <a:xfrm>
            <a:off x="6349000" y="1379750"/>
            <a:ext cx="825632" cy="702896"/>
          </a:xfrm>
          <a:custGeom>
            <a:avLst/>
            <a:gdLst>
              <a:gd name="T0" fmla="*/ 2147483647 w 1050"/>
              <a:gd name="T1" fmla="*/ 2147483647 h 709"/>
              <a:gd name="T2" fmla="*/ 2147483647 w 1050"/>
              <a:gd name="T3" fmla="*/ 2147483647 h 709"/>
              <a:gd name="T4" fmla="*/ 2147483647 w 1050"/>
              <a:gd name="T5" fmla="*/ 2147483647 h 709"/>
              <a:gd name="T6" fmla="*/ 2147483647 w 1050"/>
              <a:gd name="T7" fmla="*/ 2147483647 h 709"/>
              <a:gd name="T8" fmla="*/ 2147483647 w 1050"/>
              <a:gd name="T9" fmla="*/ 2147483647 h 709"/>
              <a:gd name="T10" fmla="*/ 2147483647 w 1050"/>
              <a:gd name="T11" fmla="*/ 2147483647 h 709"/>
              <a:gd name="T12" fmla="*/ 2147483647 w 1050"/>
              <a:gd name="T13" fmla="*/ 2147483647 h 709"/>
              <a:gd name="T14" fmla="*/ 2147483647 w 1050"/>
              <a:gd name="T15" fmla="*/ 2147483647 h 709"/>
              <a:gd name="T16" fmla="*/ 2147483647 w 1050"/>
              <a:gd name="T17" fmla="*/ 2147483647 h 709"/>
              <a:gd name="T18" fmla="*/ 2147483647 w 1050"/>
              <a:gd name="T19" fmla="*/ 2147483647 h 709"/>
              <a:gd name="T20" fmla="*/ 2147483647 w 1050"/>
              <a:gd name="T21" fmla="*/ 2147483647 h 709"/>
              <a:gd name="T22" fmla="*/ 2147483647 w 1050"/>
              <a:gd name="T23" fmla="*/ 2147483647 h 709"/>
              <a:gd name="T24" fmla="*/ 2147483647 w 1050"/>
              <a:gd name="T25" fmla="*/ 2147483647 h 709"/>
              <a:gd name="T26" fmla="*/ 2147483647 w 1050"/>
              <a:gd name="T27" fmla="*/ 2147483647 h 709"/>
              <a:gd name="T28" fmla="*/ 2147483647 w 1050"/>
              <a:gd name="T29" fmla="*/ 2147483647 h 709"/>
              <a:gd name="T30" fmla="*/ 2147483647 w 1050"/>
              <a:gd name="T31" fmla="*/ 2147483647 h 709"/>
              <a:gd name="T32" fmla="*/ 2147483647 w 1050"/>
              <a:gd name="T33" fmla="*/ 2147483647 h 709"/>
              <a:gd name="T34" fmla="*/ 2147483647 w 1050"/>
              <a:gd name="T35" fmla="*/ 2147483647 h 709"/>
              <a:gd name="T36" fmla="*/ 2147483647 w 1050"/>
              <a:gd name="T37" fmla="*/ 2147483647 h 709"/>
              <a:gd name="T38" fmla="*/ 2147483647 w 1050"/>
              <a:gd name="T39" fmla="*/ 2147483647 h 709"/>
              <a:gd name="T40" fmla="*/ 2147483647 w 1050"/>
              <a:gd name="T41" fmla="*/ 2147483647 h 709"/>
              <a:gd name="T42" fmla="*/ 2147483647 w 1050"/>
              <a:gd name="T43" fmla="*/ 2147483647 h 709"/>
              <a:gd name="T44" fmla="*/ 2147483647 w 1050"/>
              <a:gd name="T45" fmla="*/ 2147483647 h 709"/>
              <a:gd name="T46" fmla="*/ 2147483647 w 1050"/>
              <a:gd name="T47" fmla="*/ 2147483647 h 709"/>
              <a:gd name="T48" fmla="*/ 2147483647 w 1050"/>
              <a:gd name="T49" fmla="*/ 2147483647 h 709"/>
              <a:gd name="T50" fmla="*/ 2147483647 w 1050"/>
              <a:gd name="T51" fmla="*/ 2147483647 h 709"/>
              <a:gd name="T52" fmla="*/ 2147483647 w 1050"/>
              <a:gd name="T53" fmla="*/ 2147483647 h 709"/>
              <a:gd name="T54" fmla="*/ 2147483647 w 1050"/>
              <a:gd name="T55" fmla="*/ 2147483647 h 709"/>
              <a:gd name="T56" fmla="*/ 2147483647 w 1050"/>
              <a:gd name="T57" fmla="*/ 2147483647 h 709"/>
              <a:gd name="T58" fmla="*/ 2147483647 w 1050"/>
              <a:gd name="T59" fmla="*/ 2147483647 h 709"/>
              <a:gd name="T60" fmla="*/ 2147483647 w 1050"/>
              <a:gd name="T61" fmla="*/ 2147483647 h 709"/>
              <a:gd name="T62" fmla="*/ 2147483647 w 1050"/>
              <a:gd name="T63" fmla="*/ 2147483647 h 709"/>
              <a:gd name="T64" fmla="*/ 2147483647 w 1050"/>
              <a:gd name="T65" fmla="*/ 2147483647 h 709"/>
              <a:gd name="T66" fmla="*/ 2147483647 w 1050"/>
              <a:gd name="T67" fmla="*/ 2147483647 h 709"/>
              <a:gd name="T68" fmla="*/ 2147483647 w 1050"/>
              <a:gd name="T69" fmla="*/ 2147483647 h 709"/>
              <a:gd name="T70" fmla="*/ 2147483647 w 1050"/>
              <a:gd name="T71" fmla="*/ 2147483647 h 709"/>
              <a:gd name="T72" fmla="*/ 2147483647 w 1050"/>
              <a:gd name="T73" fmla="*/ 2147483647 h 709"/>
              <a:gd name="T74" fmla="*/ 2147483647 w 1050"/>
              <a:gd name="T75" fmla="*/ 2147483647 h 709"/>
              <a:gd name="T76" fmla="*/ 2147483647 w 1050"/>
              <a:gd name="T77" fmla="*/ 2147483647 h 709"/>
              <a:gd name="T78" fmla="*/ 2147483647 w 1050"/>
              <a:gd name="T79" fmla="*/ 2147483647 h 709"/>
              <a:gd name="T80" fmla="*/ 2147483647 w 1050"/>
              <a:gd name="T81" fmla="*/ 2147483647 h 709"/>
              <a:gd name="T82" fmla="*/ 2147483647 w 1050"/>
              <a:gd name="T83" fmla="*/ 2147483647 h 709"/>
              <a:gd name="T84" fmla="*/ 2147483647 w 1050"/>
              <a:gd name="T85" fmla="*/ 2147483647 h 709"/>
              <a:gd name="T86" fmla="*/ 2147483647 w 1050"/>
              <a:gd name="T87" fmla="*/ 0 h 709"/>
              <a:gd name="T88" fmla="*/ 2147483647 w 1050"/>
              <a:gd name="T89" fmla="*/ 2147483647 h 709"/>
              <a:gd name="T90" fmla="*/ 2147483647 w 1050"/>
              <a:gd name="T91" fmla="*/ 2147483647 h 709"/>
              <a:gd name="T92" fmla="*/ 2147483647 w 1050"/>
              <a:gd name="T93" fmla="*/ 2147483647 h 709"/>
              <a:gd name="T94" fmla="*/ 2147483647 w 1050"/>
              <a:gd name="T95" fmla="*/ 2147483647 h 709"/>
              <a:gd name="T96" fmla="*/ 2147483647 w 1050"/>
              <a:gd name="T97" fmla="*/ 2147483647 h 709"/>
              <a:gd name="T98" fmla="*/ 2147483647 w 1050"/>
              <a:gd name="T99" fmla="*/ 2147483647 h 709"/>
              <a:gd name="T100" fmla="*/ 2147483647 w 1050"/>
              <a:gd name="T101" fmla="*/ 2147483647 h 709"/>
              <a:gd name="T102" fmla="*/ 2147483647 w 1050"/>
              <a:gd name="T103" fmla="*/ 2147483647 h 709"/>
              <a:gd name="T104" fmla="*/ 2147483647 w 1050"/>
              <a:gd name="T105" fmla="*/ 2147483647 h 709"/>
              <a:gd name="T106" fmla="*/ 2147483647 w 1050"/>
              <a:gd name="T107" fmla="*/ 2147483647 h 709"/>
              <a:gd name="T108" fmla="*/ 2147483647 w 1050"/>
              <a:gd name="T109" fmla="*/ 2147483647 h 709"/>
              <a:gd name="T110" fmla="*/ 2147483647 w 1050"/>
              <a:gd name="T111" fmla="*/ 2147483647 h 709"/>
              <a:gd name="T112" fmla="*/ 2147483647 w 1050"/>
              <a:gd name="T113" fmla="*/ 2147483647 h 709"/>
              <a:gd name="T114" fmla="*/ 2147483647 w 1050"/>
              <a:gd name="T115" fmla="*/ 2147483647 h 709"/>
              <a:gd name="T116" fmla="*/ 2147483647 w 1050"/>
              <a:gd name="T117" fmla="*/ 2147483647 h 709"/>
              <a:gd name="T118" fmla="*/ 2147483647 w 1050"/>
              <a:gd name="T119" fmla="*/ 2147483647 h 709"/>
              <a:gd name="T120" fmla="*/ 2147483647 w 1050"/>
              <a:gd name="T121" fmla="*/ 2147483647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82"/>
          <p:cNvSpPr>
            <a:spLocks/>
          </p:cNvSpPr>
          <p:nvPr/>
        </p:nvSpPr>
        <p:spPr bwMode="auto">
          <a:xfrm rot="10800000">
            <a:off x="6283488" y="2276339"/>
            <a:ext cx="956656" cy="534582"/>
          </a:xfrm>
          <a:custGeom>
            <a:avLst/>
            <a:gdLst>
              <a:gd name="T0" fmla="*/ 2147483647 w 1221"/>
              <a:gd name="T1" fmla="*/ 0 h 540"/>
              <a:gd name="T2" fmla="*/ 2147483647 w 1221"/>
              <a:gd name="T3" fmla="*/ 2147483647 h 540"/>
              <a:gd name="T4" fmla="*/ 2147483647 w 1221"/>
              <a:gd name="T5" fmla="*/ 2147483647 h 540"/>
              <a:gd name="T6" fmla="*/ 2147483647 w 1221"/>
              <a:gd name="T7" fmla="*/ 2147483647 h 540"/>
              <a:gd name="T8" fmla="*/ 2147483647 w 1221"/>
              <a:gd name="T9" fmla="*/ 2147483647 h 540"/>
              <a:gd name="T10" fmla="*/ 2147483647 w 1221"/>
              <a:gd name="T11" fmla="*/ 2147483647 h 540"/>
              <a:gd name="T12" fmla="*/ 2147483647 w 1221"/>
              <a:gd name="T13" fmla="*/ 2147483647 h 540"/>
              <a:gd name="T14" fmla="*/ 2147483647 w 1221"/>
              <a:gd name="T15" fmla="*/ 2147483647 h 540"/>
              <a:gd name="T16" fmla="*/ 2147483647 w 1221"/>
              <a:gd name="T17" fmla="*/ 2147483647 h 540"/>
              <a:gd name="T18" fmla="*/ 2147483647 w 1221"/>
              <a:gd name="T19" fmla="*/ 2147483647 h 540"/>
              <a:gd name="T20" fmla="*/ 2147483647 w 1221"/>
              <a:gd name="T21" fmla="*/ 2147483647 h 540"/>
              <a:gd name="T22" fmla="*/ 2147483647 w 1221"/>
              <a:gd name="T23" fmla="*/ 2147483647 h 540"/>
              <a:gd name="T24" fmla="*/ 2147483647 w 1221"/>
              <a:gd name="T25" fmla="*/ 2147483647 h 540"/>
              <a:gd name="T26" fmla="*/ 2147483647 w 1221"/>
              <a:gd name="T27" fmla="*/ 2147483647 h 540"/>
              <a:gd name="T28" fmla="*/ 2147483647 w 1221"/>
              <a:gd name="T29" fmla="*/ 2147483647 h 540"/>
              <a:gd name="T30" fmla="*/ 2147483647 w 1221"/>
              <a:gd name="T31" fmla="*/ 2147483647 h 540"/>
              <a:gd name="T32" fmla="*/ 2147483647 w 1221"/>
              <a:gd name="T33" fmla="*/ 2147483647 h 540"/>
              <a:gd name="T34" fmla="*/ 2147483647 w 1221"/>
              <a:gd name="T35" fmla="*/ 2147483647 h 540"/>
              <a:gd name="T36" fmla="*/ 2147483647 w 1221"/>
              <a:gd name="T37" fmla="*/ 2147483647 h 540"/>
              <a:gd name="T38" fmla="*/ 2147483647 w 1221"/>
              <a:gd name="T39" fmla="*/ 2147483647 h 540"/>
              <a:gd name="T40" fmla="*/ 2147483647 w 1221"/>
              <a:gd name="T41" fmla="*/ 2147483647 h 540"/>
              <a:gd name="T42" fmla="*/ 2147483647 w 1221"/>
              <a:gd name="T43" fmla="*/ 2147483647 h 540"/>
              <a:gd name="T44" fmla="*/ 2147483647 w 1221"/>
              <a:gd name="T45" fmla="*/ 2147483647 h 540"/>
              <a:gd name="T46" fmla="*/ 2147483647 w 1221"/>
              <a:gd name="T47" fmla="*/ 2147483647 h 540"/>
              <a:gd name="T48" fmla="*/ 2147483647 w 1221"/>
              <a:gd name="T49" fmla="*/ 2147483647 h 540"/>
              <a:gd name="T50" fmla="*/ 2147483647 w 1221"/>
              <a:gd name="T51" fmla="*/ 2147483647 h 540"/>
              <a:gd name="T52" fmla="*/ 2147483647 w 1221"/>
              <a:gd name="T53" fmla="*/ 2147483647 h 540"/>
              <a:gd name="T54" fmla="*/ 2147483647 w 1221"/>
              <a:gd name="T55" fmla="*/ 2147483647 h 540"/>
              <a:gd name="T56" fmla="*/ 2147483647 w 1221"/>
              <a:gd name="T57" fmla="*/ 2147483647 h 540"/>
              <a:gd name="T58" fmla="*/ 2147483647 w 1221"/>
              <a:gd name="T59" fmla="*/ 2147483647 h 540"/>
              <a:gd name="T60" fmla="*/ 2147483647 w 1221"/>
              <a:gd name="T61" fmla="*/ 2147483647 h 540"/>
              <a:gd name="T62" fmla="*/ 2147483647 w 1221"/>
              <a:gd name="T63" fmla="*/ 2147483647 h 540"/>
              <a:gd name="T64" fmla="*/ 2147483647 w 1221"/>
              <a:gd name="T65" fmla="*/ 2147483647 h 540"/>
              <a:gd name="T66" fmla="*/ 2147483647 w 1221"/>
              <a:gd name="T67" fmla="*/ 2147483647 h 540"/>
              <a:gd name="T68" fmla="*/ 2147483647 w 1221"/>
              <a:gd name="T69" fmla="*/ 2147483647 h 540"/>
              <a:gd name="T70" fmla="*/ 2147483647 w 1221"/>
              <a:gd name="T71" fmla="*/ 2147483647 h 540"/>
              <a:gd name="T72" fmla="*/ 2147483647 w 1221"/>
              <a:gd name="T73" fmla="*/ 2147483647 h 540"/>
              <a:gd name="T74" fmla="*/ 2147483647 w 1221"/>
              <a:gd name="T75" fmla="*/ 2147483647 h 540"/>
              <a:gd name="T76" fmla="*/ 2147483647 w 1221"/>
              <a:gd name="T77" fmla="*/ 2147483647 h 540"/>
              <a:gd name="T78" fmla="*/ 2147483647 w 1221"/>
              <a:gd name="T79" fmla="*/ 2147483647 h 540"/>
              <a:gd name="T80" fmla="*/ 2147483647 w 1221"/>
              <a:gd name="T81" fmla="*/ 2147483647 h 540"/>
              <a:gd name="T82" fmla="*/ 2147483647 w 1221"/>
              <a:gd name="T83" fmla="*/ 2147483647 h 540"/>
              <a:gd name="T84" fmla="*/ 2147483647 w 1221"/>
              <a:gd name="T85" fmla="*/ 2147483647 h 540"/>
              <a:gd name="T86" fmla="*/ 2147483647 w 1221"/>
              <a:gd name="T87" fmla="*/ 2147483647 h 540"/>
              <a:gd name="T88" fmla="*/ 2147483647 w 1221"/>
              <a:gd name="T89" fmla="*/ 2147483647 h 540"/>
              <a:gd name="T90" fmla="*/ 2147483647 w 1221"/>
              <a:gd name="T91" fmla="*/ 2147483647 h 540"/>
              <a:gd name="T92" fmla="*/ 2147483647 w 1221"/>
              <a:gd name="T93" fmla="*/ 2147483647 h 540"/>
              <a:gd name="T94" fmla="*/ 2147483647 w 1221"/>
              <a:gd name="T95" fmla="*/ 2147483647 h 540"/>
              <a:gd name="T96" fmla="*/ 2147483647 w 1221"/>
              <a:gd name="T97" fmla="*/ 2147483647 h 540"/>
              <a:gd name="T98" fmla="*/ 2147483647 w 1221"/>
              <a:gd name="T99" fmla="*/ 2147483647 h 540"/>
              <a:gd name="T100" fmla="*/ 2147483647 w 1221"/>
              <a:gd name="T101" fmla="*/ 2147483647 h 540"/>
              <a:gd name="T102" fmla="*/ 2147483647 w 1221"/>
              <a:gd name="T103" fmla="*/ 2147483647 h 540"/>
              <a:gd name="T104" fmla="*/ 2147483647 w 1221"/>
              <a:gd name="T105" fmla="*/ 2147483647 h 540"/>
              <a:gd name="T106" fmla="*/ 2147483647 w 1221"/>
              <a:gd name="T107" fmla="*/ 2147483647 h 540"/>
              <a:gd name="T108" fmla="*/ 2147483647 w 1221"/>
              <a:gd name="T109" fmla="*/ 2147483647 h 540"/>
              <a:gd name="T110" fmla="*/ 2147483647 w 1221"/>
              <a:gd name="T111" fmla="*/ 2147483647 h 540"/>
              <a:gd name="T112" fmla="*/ 2147483647 w 1221"/>
              <a:gd name="T113" fmla="*/ 2147483647 h 540"/>
              <a:gd name="T114" fmla="*/ 2147483647 w 1221"/>
              <a:gd name="T115" fmla="*/ 2147483647 h 540"/>
              <a:gd name="T116" fmla="*/ 2147483647 w 1221"/>
              <a:gd name="T117" fmla="*/ 2147483647 h 540"/>
              <a:gd name="T118" fmla="*/ 2147483647 w 1221"/>
              <a:gd name="T119" fmla="*/ 2147483647 h 540"/>
              <a:gd name="T120" fmla="*/ 2147483647 w 1221"/>
              <a:gd name="T121" fmla="*/ 2147483647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83"/>
          <p:cNvSpPr>
            <a:spLocks/>
          </p:cNvSpPr>
          <p:nvPr/>
        </p:nvSpPr>
        <p:spPr bwMode="auto">
          <a:xfrm>
            <a:off x="6349000" y="4631454"/>
            <a:ext cx="795119" cy="631972"/>
          </a:xfrm>
          <a:custGeom>
            <a:avLst/>
            <a:gdLst>
              <a:gd name="T0" fmla="*/ 2147483647 w 1009"/>
              <a:gd name="T1" fmla="*/ 2147483647 h 635"/>
              <a:gd name="T2" fmla="*/ 2147483647 w 1009"/>
              <a:gd name="T3" fmla="*/ 2147483647 h 635"/>
              <a:gd name="T4" fmla="*/ 2147483647 w 1009"/>
              <a:gd name="T5" fmla="*/ 2147483647 h 635"/>
              <a:gd name="T6" fmla="*/ 2147483647 w 1009"/>
              <a:gd name="T7" fmla="*/ 2147483647 h 635"/>
              <a:gd name="T8" fmla="*/ 2147483647 w 1009"/>
              <a:gd name="T9" fmla="*/ 2147483647 h 635"/>
              <a:gd name="T10" fmla="*/ 2147483647 w 1009"/>
              <a:gd name="T11" fmla="*/ 2147483647 h 635"/>
              <a:gd name="T12" fmla="*/ 2147483647 w 1009"/>
              <a:gd name="T13" fmla="*/ 2147483647 h 635"/>
              <a:gd name="T14" fmla="*/ 2147483647 w 1009"/>
              <a:gd name="T15" fmla="*/ 2147483647 h 635"/>
              <a:gd name="T16" fmla="*/ 2147483647 w 1009"/>
              <a:gd name="T17" fmla="*/ 2147483647 h 635"/>
              <a:gd name="T18" fmla="*/ 2147483647 w 1009"/>
              <a:gd name="T19" fmla="*/ 2147483647 h 635"/>
              <a:gd name="T20" fmla="*/ 2147483647 w 1009"/>
              <a:gd name="T21" fmla="*/ 2147483647 h 635"/>
              <a:gd name="T22" fmla="*/ 2147483647 w 1009"/>
              <a:gd name="T23" fmla="*/ 2147483647 h 635"/>
              <a:gd name="T24" fmla="*/ 2147483647 w 1009"/>
              <a:gd name="T25" fmla="*/ 2147483647 h 635"/>
              <a:gd name="T26" fmla="*/ 2147483647 w 1009"/>
              <a:gd name="T27" fmla="*/ 2147483647 h 635"/>
              <a:gd name="T28" fmla="*/ 2147483647 w 1009"/>
              <a:gd name="T29" fmla="*/ 2147483647 h 635"/>
              <a:gd name="T30" fmla="*/ 2147483647 w 1009"/>
              <a:gd name="T31" fmla="*/ 2147483647 h 635"/>
              <a:gd name="T32" fmla="*/ 2147483647 w 1009"/>
              <a:gd name="T33" fmla="*/ 2147483647 h 635"/>
              <a:gd name="T34" fmla="*/ 2147483647 w 1009"/>
              <a:gd name="T35" fmla="*/ 2147483647 h 635"/>
              <a:gd name="T36" fmla="*/ 2147483647 w 1009"/>
              <a:gd name="T37" fmla="*/ 2147483647 h 635"/>
              <a:gd name="T38" fmla="*/ 2147483647 w 1009"/>
              <a:gd name="T39" fmla="*/ 2147483647 h 635"/>
              <a:gd name="T40" fmla="*/ 2147483647 w 1009"/>
              <a:gd name="T41" fmla="*/ 2147483647 h 635"/>
              <a:gd name="T42" fmla="*/ 2147483647 w 1009"/>
              <a:gd name="T43" fmla="*/ 2147483647 h 635"/>
              <a:gd name="T44" fmla="*/ 2147483647 w 1009"/>
              <a:gd name="T45" fmla="*/ 2147483647 h 635"/>
              <a:gd name="T46" fmla="*/ 2147483647 w 1009"/>
              <a:gd name="T47" fmla="*/ 2147483647 h 635"/>
              <a:gd name="T48" fmla="*/ 2147483647 w 1009"/>
              <a:gd name="T49" fmla="*/ 2147483647 h 635"/>
              <a:gd name="T50" fmla="*/ 2147483647 w 1009"/>
              <a:gd name="T51" fmla="*/ 2147483647 h 635"/>
              <a:gd name="T52" fmla="*/ 2147483647 w 1009"/>
              <a:gd name="T53" fmla="*/ 2147483647 h 635"/>
              <a:gd name="T54" fmla="*/ 2147483647 w 1009"/>
              <a:gd name="T55" fmla="*/ 2147483647 h 635"/>
              <a:gd name="T56" fmla="*/ 2147483647 w 1009"/>
              <a:gd name="T57" fmla="*/ 2147483647 h 635"/>
              <a:gd name="T58" fmla="*/ 2147483647 w 1009"/>
              <a:gd name="T59" fmla="*/ 2147483647 h 635"/>
              <a:gd name="T60" fmla="*/ 2147483647 w 1009"/>
              <a:gd name="T61" fmla="*/ 2147483647 h 635"/>
              <a:gd name="T62" fmla="*/ 2147483647 w 1009"/>
              <a:gd name="T63" fmla="*/ 2147483647 h 635"/>
              <a:gd name="T64" fmla="*/ 2147483647 w 1009"/>
              <a:gd name="T65" fmla="*/ 2147483647 h 635"/>
              <a:gd name="T66" fmla="*/ 2147483647 w 1009"/>
              <a:gd name="T67" fmla="*/ 2147483647 h 635"/>
              <a:gd name="T68" fmla="*/ 2147483647 w 1009"/>
              <a:gd name="T69" fmla="*/ 2147483647 h 635"/>
              <a:gd name="T70" fmla="*/ 2147483647 w 1009"/>
              <a:gd name="T71" fmla="*/ 2147483647 h 635"/>
              <a:gd name="T72" fmla="*/ 2147483647 w 1009"/>
              <a:gd name="T73" fmla="*/ 2147483647 h 635"/>
              <a:gd name="T74" fmla="*/ 2147483647 w 1009"/>
              <a:gd name="T75" fmla="*/ 2147483647 h 635"/>
              <a:gd name="T76" fmla="*/ 2147483647 w 1009"/>
              <a:gd name="T77" fmla="*/ 2147483647 h 635"/>
              <a:gd name="T78" fmla="*/ 2147483647 w 1009"/>
              <a:gd name="T79" fmla="*/ 2147483647 h 635"/>
              <a:gd name="T80" fmla="*/ 2147483647 w 1009"/>
              <a:gd name="T81" fmla="*/ 2147483647 h 635"/>
              <a:gd name="T82" fmla="*/ 2147483647 w 1009"/>
              <a:gd name="T83" fmla="*/ 2147483647 h 635"/>
              <a:gd name="T84" fmla="*/ 2147483647 w 1009"/>
              <a:gd name="T85" fmla="*/ 2147483647 h 635"/>
              <a:gd name="T86" fmla="*/ 2147483647 w 1009"/>
              <a:gd name="T87" fmla="*/ 2147483647 h 635"/>
              <a:gd name="T88" fmla="*/ 2147483647 w 1009"/>
              <a:gd name="T89" fmla="*/ 2147483647 h 635"/>
              <a:gd name="T90" fmla="*/ 2147483647 w 1009"/>
              <a:gd name="T91" fmla="*/ 2147483647 h 635"/>
              <a:gd name="T92" fmla="*/ 2147483647 w 1009"/>
              <a:gd name="T93" fmla="*/ 2147483647 h 635"/>
              <a:gd name="T94" fmla="*/ 2147483647 w 1009"/>
              <a:gd name="T95" fmla="*/ 2147483647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9966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84"/>
          <p:cNvSpPr>
            <a:spLocks/>
          </p:cNvSpPr>
          <p:nvPr/>
        </p:nvSpPr>
        <p:spPr bwMode="auto">
          <a:xfrm>
            <a:off x="5071750" y="4716981"/>
            <a:ext cx="857939" cy="526114"/>
          </a:xfrm>
          <a:custGeom>
            <a:avLst/>
            <a:gdLst>
              <a:gd name="T0" fmla="*/ 2147483647 w 1092"/>
              <a:gd name="T1" fmla="*/ 2147483647 h 531"/>
              <a:gd name="T2" fmla="*/ 2147483647 w 1092"/>
              <a:gd name="T3" fmla="*/ 2147483647 h 531"/>
              <a:gd name="T4" fmla="*/ 2147483647 w 1092"/>
              <a:gd name="T5" fmla="*/ 2147483647 h 531"/>
              <a:gd name="T6" fmla="*/ 2147483647 w 1092"/>
              <a:gd name="T7" fmla="*/ 2147483647 h 531"/>
              <a:gd name="T8" fmla="*/ 2147483647 w 1092"/>
              <a:gd name="T9" fmla="*/ 2147483647 h 531"/>
              <a:gd name="T10" fmla="*/ 2147483647 w 1092"/>
              <a:gd name="T11" fmla="*/ 2147483647 h 531"/>
              <a:gd name="T12" fmla="*/ 2147483647 w 1092"/>
              <a:gd name="T13" fmla="*/ 0 h 531"/>
              <a:gd name="T14" fmla="*/ 2147483647 w 1092"/>
              <a:gd name="T15" fmla="*/ 2147483647 h 531"/>
              <a:gd name="T16" fmla="*/ 2147483647 w 1092"/>
              <a:gd name="T17" fmla="*/ 2147483647 h 531"/>
              <a:gd name="T18" fmla="*/ 2147483647 w 1092"/>
              <a:gd name="T19" fmla="*/ 2147483647 h 531"/>
              <a:gd name="T20" fmla="*/ 2147483647 w 1092"/>
              <a:gd name="T21" fmla="*/ 2147483647 h 531"/>
              <a:gd name="T22" fmla="*/ 2147483647 w 1092"/>
              <a:gd name="T23" fmla="*/ 2147483647 h 531"/>
              <a:gd name="T24" fmla="*/ 2147483647 w 1092"/>
              <a:gd name="T25" fmla="*/ 2147483647 h 531"/>
              <a:gd name="T26" fmla="*/ 2147483647 w 1092"/>
              <a:gd name="T27" fmla="*/ 2147483647 h 531"/>
              <a:gd name="T28" fmla="*/ 2147483647 w 1092"/>
              <a:gd name="T29" fmla="*/ 2147483647 h 531"/>
              <a:gd name="T30" fmla="*/ 2147483647 w 1092"/>
              <a:gd name="T31" fmla="*/ 2147483647 h 531"/>
              <a:gd name="T32" fmla="*/ 2147483647 w 1092"/>
              <a:gd name="T33" fmla="*/ 2147483647 h 531"/>
              <a:gd name="T34" fmla="*/ 2147483647 w 1092"/>
              <a:gd name="T35" fmla="*/ 2147483647 h 531"/>
              <a:gd name="T36" fmla="*/ 2147483647 w 1092"/>
              <a:gd name="T37" fmla="*/ 2147483647 h 531"/>
              <a:gd name="T38" fmla="*/ 2147483647 w 1092"/>
              <a:gd name="T39" fmla="*/ 2147483647 h 531"/>
              <a:gd name="T40" fmla="*/ 2147483647 w 1092"/>
              <a:gd name="T41" fmla="*/ 2147483647 h 531"/>
              <a:gd name="T42" fmla="*/ 2147483647 w 1092"/>
              <a:gd name="T43" fmla="*/ 2147483647 h 531"/>
              <a:gd name="T44" fmla="*/ 2147483647 w 1092"/>
              <a:gd name="T45" fmla="*/ 2147483647 h 531"/>
              <a:gd name="T46" fmla="*/ 2147483647 w 1092"/>
              <a:gd name="T47" fmla="*/ 2147483647 h 531"/>
              <a:gd name="T48" fmla="*/ 2147483647 w 1092"/>
              <a:gd name="T49" fmla="*/ 2147483647 h 531"/>
              <a:gd name="T50" fmla="*/ 2147483647 w 1092"/>
              <a:gd name="T51" fmla="*/ 2147483647 h 531"/>
              <a:gd name="T52" fmla="*/ 2147483647 w 1092"/>
              <a:gd name="T53" fmla="*/ 2147483647 h 531"/>
              <a:gd name="T54" fmla="*/ 2147483647 w 1092"/>
              <a:gd name="T55" fmla="*/ 2147483647 h 531"/>
              <a:gd name="T56" fmla="*/ 2147483647 w 1092"/>
              <a:gd name="T57" fmla="*/ 2147483647 h 531"/>
              <a:gd name="T58" fmla="*/ 2147483647 w 1092"/>
              <a:gd name="T59" fmla="*/ 2147483647 h 531"/>
              <a:gd name="T60" fmla="*/ 2147483647 w 1092"/>
              <a:gd name="T61" fmla="*/ 2147483647 h 531"/>
              <a:gd name="T62" fmla="*/ 2147483647 w 1092"/>
              <a:gd name="T63" fmla="*/ 2147483647 h 531"/>
              <a:gd name="T64" fmla="*/ 2147483647 w 1092"/>
              <a:gd name="T65" fmla="*/ 2147483647 h 531"/>
              <a:gd name="T66" fmla="*/ 2147483647 w 1092"/>
              <a:gd name="T67" fmla="*/ 2147483647 h 531"/>
              <a:gd name="T68" fmla="*/ 2147483647 w 1092"/>
              <a:gd name="T69" fmla="*/ 2147483647 h 531"/>
              <a:gd name="T70" fmla="*/ 2147483647 w 1092"/>
              <a:gd name="T71" fmla="*/ 2147483647 h 531"/>
              <a:gd name="T72" fmla="*/ 2147483647 w 1092"/>
              <a:gd name="T73" fmla="*/ 2147483647 h 531"/>
              <a:gd name="T74" fmla="*/ 2147483647 w 1092"/>
              <a:gd name="T75" fmla="*/ 2147483647 h 531"/>
              <a:gd name="T76" fmla="*/ 2147483647 w 1092"/>
              <a:gd name="T77" fmla="*/ 2147483647 h 531"/>
              <a:gd name="T78" fmla="*/ 2147483647 w 1092"/>
              <a:gd name="T79" fmla="*/ 2147483647 h 531"/>
              <a:gd name="T80" fmla="*/ 2147483647 w 1092"/>
              <a:gd name="T81" fmla="*/ 2147483647 h 531"/>
              <a:gd name="T82" fmla="*/ 2147483647 w 1092"/>
              <a:gd name="T83" fmla="*/ 2147483647 h 531"/>
              <a:gd name="T84" fmla="*/ 2147483647 w 1092"/>
              <a:gd name="T85" fmla="*/ 2147483647 h 531"/>
              <a:gd name="T86" fmla="*/ 2147483647 w 1092"/>
              <a:gd name="T87" fmla="*/ 2147483647 h 531"/>
              <a:gd name="T88" fmla="*/ 2147483647 w 1092"/>
              <a:gd name="T89" fmla="*/ 2147483647 h 531"/>
              <a:gd name="T90" fmla="*/ 2147483647 w 1092"/>
              <a:gd name="T91" fmla="*/ 2147483647 h 531"/>
              <a:gd name="T92" fmla="*/ 2147483647 w 1092"/>
              <a:gd name="T93" fmla="*/ 2147483647 h 531"/>
              <a:gd name="T94" fmla="*/ 2147483647 w 1092"/>
              <a:gd name="T95" fmla="*/ 2147483647 h 531"/>
              <a:gd name="T96" fmla="*/ 2147483647 w 1092"/>
              <a:gd name="T97" fmla="*/ 2147483647 h 531"/>
              <a:gd name="T98" fmla="*/ 2147483647 w 1092"/>
              <a:gd name="T99" fmla="*/ 2147483647 h 531"/>
              <a:gd name="T100" fmla="*/ 2147483647 w 1092"/>
              <a:gd name="T101" fmla="*/ 2147483647 h 531"/>
              <a:gd name="T102" fmla="*/ 2147483647 w 1092"/>
              <a:gd name="T103" fmla="*/ 2147483647 h 531"/>
              <a:gd name="T104" fmla="*/ 2147483647 w 1092"/>
              <a:gd name="T105" fmla="*/ 2147483647 h 531"/>
              <a:gd name="T106" fmla="*/ 2147483647 w 1092"/>
              <a:gd name="T107" fmla="*/ 2147483647 h 531"/>
              <a:gd name="T108" fmla="*/ 2147483647 w 1092"/>
              <a:gd name="T109" fmla="*/ 2147483647 h 531"/>
              <a:gd name="T110" fmla="*/ 2147483647 w 1092"/>
              <a:gd name="T111" fmla="*/ 2147483647 h 531"/>
              <a:gd name="T112" fmla="*/ 2147483647 w 1092"/>
              <a:gd name="T113" fmla="*/ 2147483647 h 531"/>
              <a:gd name="T114" fmla="*/ 2147483647 w 1092"/>
              <a:gd name="T115" fmla="*/ 2147483647 h 531"/>
              <a:gd name="T116" fmla="*/ 2147483647 w 1092"/>
              <a:gd name="T117" fmla="*/ 2147483647 h 531"/>
              <a:gd name="T118" fmla="*/ 0 w 1092"/>
              <a:gd name="T119" fmla="*/ 2147483647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9F3FD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85"/>
          <p:cNvSpPr>
            <a:spLocks/>
          </p:cNvSpPr>
          <p:nvPr/>
        </p:nvSpPr>
        <p:spPr bwMode="auto">
          <a:xfrm rot="10800000">
            <a:off x="5253523" y="1379751"/>
            <a:ext cx="1007809" cy="535641"/>
          </a:xfrm>
          <a:custGeom>
            <a:avLst/>
            <a:gdLst>
              <a:gd name="T0" fmla="*/ 2147483647 w 1279"/>
              <a:gd name="T1" fmla="*/ 2147483647 h 542"/>
              <a:gd name="T2" fmla="*/ 2147483647 w 1279"/>
              <a:gd name="T3" fmla="*/ 2147483647 h 542"/>
              <a:gd name="T4" fmla="*/ 2147483647 w 1279"/>
              <a:gd name="T5" fmla="*/ 2147483647 h 542"/>
              <a:gd name="T6" fmla="*/ 2147483647 w 1279"/>
              <a:gd name="T7" fmla="*/ 2147483647 h 542"/>
              <a:gd name="T8" fmla="*/ 2147483647 w 1279"/>
              <a:gd name="T9" fmla="*/ 2147483647 h 542"/>
              <a:gd name="T10" fmla="*/ 2147483647 w 1279"/>
              <a:gd name="T11" fmla="*/ 2147483647 h 542"/>
              <a:gd name="T12" fmla="*/ 2147483647 w 1279"/>
              <a:gd name="T13" fmla="*/ 2147483647 h 542"/>
              <a:gd name="T14" fmla="*/ 2147483647 w 1279"/>
              <a:gd name="T15" fmla="*/ 2147483647 h 542"/>
              <a:gd name="T16" fmla="*/ 2147483647 w 1279"/>
              <a:gd name="T17" fmla="*/ 2147483647 h 542"/>
              <a:gd name="T18" fmla="*/ 2147483647 w 1279"/>
              <a:gd name="T19" fmla="*/ 2147483647 h 542"/>
              <a:gd name="T20" fmla="*/ 2147483647 w 1279"/>
              <a:gd name="T21" fmla="*/ 2147483647 h 542"/>
              <a:gd name="T22" fmla="*/ 2147483647 w 1279"/>
              <a:gd name="T23" fmla="*/ 2147483647 h 542"/>
              <a:gd name="T24" fmla="*/ 2147483647 w 1279"/>
              <a:gd name="T25" fmla="*/ 2147483647 h 542"/>
              <a:gd name="T26" fmla="*/ 2147483647 w 1279"/>
              <a:gd name="T27" fmla="*/ 2147483647 h 542"/>
              <a:gd name="T28" fmla="*/ 2147483647 w 1279"/>
              <a:gd name="T29" fmla="*/ 2147483647 h 542"/>
              <a:gd name="T30" fmla="*/ 2147483647 w 1279"/>
              <a:gd name="T31" fmla="*/ 2147483647 h 542"/>
              <a:gd name="T32" fmla="*/ 2147483647 w 1279"/>
              <a:gd name="T33" fmla="*/ 2147483647 h 542"/>
              <a:gd name="T34" fmla="*/ 2147483647 w 1279"/>
              <a:gd name="T35" fmla="*/ 2147483647 h 542"/>
              <a:gd name="T36" fmla="*/ 2147483647 w 1279"/>
              <a:gd name="T37" fmla="*/ 2147483647 h 542"/>
              <a:gd name="T38" fmla="*/ 2147483647 w 1279"/>
              <a:gd name="T39" fmla="*/ 0 h 542"/>
              <a:gd name="T40" fmla="*/ 2147483647 w 1279"/>
              <a:gd name="T41" fmla="*/ 2147483647 h 542"/>
              <a:gd name="T42" fmla="*/ 2147483647 w 1279"/>
              <a:gd name="T43" fmla="*/ 2147483647 h 542"/>
              <a:gd name="T44" fmla="*/ 2147483647 w 1279"/>
              <a:gd name="T45" fmla="*/ 2147483647 h 542"/>
              <a:gd name="T46" fmla="*/ 2147483647 w 1279"/>
              <a:gd name="T47" fmla="*/ 2147483647 h 542"/>
              <a:gd name="T48" fmla="*/ 2147483647 w 1279"/>
              <a:gd name="T49" fmla="*/ 2147483647 h 542"/>
              <a:gd name="T50" fmla="*/ 2147483647 w 1279"/>
              <a:gd name="T51" fmla="*/ 2147483647 h 542"/>
              <a:gd name="T52" fmla="*/ 2147483647 w 1279"/>
              <a:gd name="T53" fmla="*/ 2147483647 h 542"/>
              <a:gd name="T54" fmla="*/ 2147483647 w 1279"/>
              <a:gd name="T55" fmla="*/ 2147483647 h 542"/>
              <a:gd name="T56" fmla="*/ 2147483647 w 1279"/>
              <a:gd name="T57" fmla="*/ 2147483647 h 542"/>
              <a:gd name="T58" fmla="*/ 2147483647 w 1279"/>
              <a:gd name="T59" fmla="*/ 2147483647 h 542"/>
              <a:gd name="T60" fmla="*/ 2147483647 w 1279"/>
              <a:gd name="T61" fmla="*/ 2147483647 h 542"/>
              <a:gd name="T62" fmla="*/ 2147483647 w 1279"/>
              <a:gd name="T63" fmla="*/ 2147483647 h 542"/>
              <a:gd name="T64" fmla="*/ 2147483647 w 1279"/>
              <a:gd name="T65" fmla="*/ 2147483647 h 542"/>
              <a:gd name="T66" fmla="*/ 2147483647 w 1279"/>
              <a:gd name="T67" fmla="*/ 2147483647 h 542"/>
              <a:gd name="T68" fmla="*/ 2147483647 w 1279"/>
              <a:gd name="T69" fmla="*/ 2147483647 h 542"/>
              <a:gd name="T70" fmla="*/ 2147483647 w 1279"/>
              <a:gd name="T71" fmla="*/ 2147483647 h 542"/>
              <a:gd name="T72" fmla="*/ 2147483647 w 1279"/>
              <a:gd name="T73" fmla="*/ 2147483647 h 542"/>
              <a:gd name="T74" fmla="*/ 2147483647 w 1279"/>
              <a:gd name="T75" fmla="*/ 2147483647 h 542"/>
              <a:gd name="T76" fmla="*/ 2147483647 w 1279"/>
              <a:gd name="T77" fmla="*/ 2147483647 h 542"/>
              <a:gd name="T78" fmla="*/ 2147483647 w 1279"/>
              <a:gd name="T79" fmla="*/ 2147483647 h 542"/>
              <a:gd name="T80" fmla="*/ 2147483647 w 1279"/>
              <a:gd name="T81" fmla="*/ 2147483647 h 542"/>
              <a:gd name="T82" fmla="*/ 2147483647 w 1279"/>
              <a:gd name="T83" fmla="*/ 2147483647 h 542"/>
              <a:gd name="T84" fmla="*/ 2147483647 w 1279"/>
              <a:gd name="T85" fmla="*/ 2147483647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00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Line 117"/>
          <p:cNvSpPr>
            <a:spLocks noChangeShapeType="1"/>
          </p:cNvSpPr>
          <p:nvPr/>
        </p:nvSpPr>
        <p:spPr bwMode="auto">
          <a:xfrm>
            <a:off x="5929689" y="2543631"/>
            <a:ext cx="586614" cy="12702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6" name="Freeform 71"/>
          <p:cNvSpPr>
            <a:spLocks/>
          </p:cNvSpPr>
          <p:nvPr/>
        </p:nvSpPr>
        <p:spPr bwMode="auto">
          <a:xfrm rot="10800000">
            <a:off x="5285124" y="2219705"/>
            <a:ext cx="673966" cy="64785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082209" y="984736"/>
            <a:ext cx="2228495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err="1" smtClean="0"/>
              <a:t>DownloadActivity</a:t>
            </a:r>
            <a:r>
              <a:rPr lang="en-US" altLang="en-US" sz="1200" b="1" dirty="0" smtClean="0"/>
              <a:t> Process</a:t>
            </a:r>
            <a:endParaRPr lang="en-US" sz="1200" b="1" dirty="0"/>
          </a:p>
        </p:txBody>
      </p:sp>
      <p:sp>
        <p:nvSpPr>
          <p:cNvPr id="38" name="Rectangle 37"/>
          <p:cNvSpPr/>
          <p:nvPr/>
        </p:nvSpPr>
        <p:spPr>
          <a:xfrm>
            <a:off x="5048936" y="5348953"/>
            <a:ext cx="220765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err="1" smtClean="0"/>
              <a:t>DownloadService</a:t>
            </a:r>
            <a:r>
              <a:rPr lang="en-US" altLang="en-US" sz="1200" b="1" dirty="0" smtClean="0"/>
              <a:t> Process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423209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Challenge: Isolating Communication Concerns</a:t>
            </a:r>
          </a:p>
        </p:txBody>
      </p:sp>
      <p:sp>
        <p:nvSpPr>
          <p:cNvPr id="450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3587" y="989012"/>
            <a:ext cx="5406508" cy="5400899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Context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system that consists of multiple (potentially) remote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objects that interact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synchronously or asynchronously </a:t>
            </a:r>
          </a:p>
          <a:p>
            <a:pPr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 smtClean="0"/>
              <a:t>Problems</a:t>
            </a:r>
            <a:endParaRPr lang="en-US" sz="2000" dirty="0" smtClean="0"/>
          </a:p>
          <a:p>
            <a:pPr marL="228600" indent="-228600" eaLnBrk="1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de-DE" sz="2000" dirty="0" smtClean="0"/>
              <a:t>App developers shouldn‘t need to handle</a:t>
            </a:r>
          </a:p>
          <a:p>
            <a:pPr marL="457200" indent="-228600" eaLnBrk="1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de-DE" sz="2000" dirty="0" smtClean="0"/>
              <a:t>Low-level message passing, which is fraught with accidental complexity</a:t>
            </a:r>
          </a:p>
          <a:p>
            <a:pPr marL="457200" indent="-228600">
              <a:spcBef>
                <a:spcPts val="600"/>
              </a:spcBef>
              <a:spcAft>
                <a:spcPts val="0"/>
              </a:spcAft>
            </a:pPr>
            <a:endParaRPr lang="en-US" sz="2000" dirty="0" smtClean="0"/>
          </a:p>
        </p:txBody>
      </p:sp>
      <p:sp>
        <p:nvSpPr>
          <p:cNvPr id="29" name="Rectangle 28"/>
          <p:cNvSpPr/>
          <p:nvPr/>
        </p:nvSpPr>
        <p:spPr>
          <a:xfrm>
            <a:off x="4258099" y="5685060"/>
            <a:ext cx="4658565" cy="5355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11113" algn="ctr"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1600" dirty="0" smtClean="0"/>
              <a:t>Android’s Binder </a:t>
            </a:r>
            <a:r>
              <a:rPr lang="en-US" sz="1600" dirty="0"/>
              <a:t>provides a high performance </a:t>
            </a:r>
            <a:r>
              <a:rPr lang="en-US" sz="1600" dirty="0" smtClean="0"/>
              <a:t>IPC mechanism </a:t>
            </a:r>
            <a:r>
              <a:rPr lang="en-US" sz="1600" dirty="0"/>
              <a:t>for in-process &amp; cross-process calls 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64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/>
          <p:cNvSpPr/>
          <p:nvPr/>
        </p:nvSpPr>
        <p:spPr bwMode="auto">
          <a:xfrm rot="5400000">
            <a:off x="5653084" y="2280432"/>
            <a:ext cx="974079" cy="2092872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4960028" y="3530520"/>
            <a:ext cx="2360190" cy="182065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960028" y="1212734"/>
            <a:ext cx="2360190" cy="182065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Freeform 70"/>
          <p:cNvSpPr>
            <a:spLocks/>
          </p:cNvSpPr>
          <p:nvPr/>
        </p:nvSpPr>
        <p:spPr bwMode="auto">
          <a:xfrm>
            <a:off x="5107103" y="3711488"/>
            <a:ext cx="914476" cy="729361"/>
          </a:xfrm>
          <a:custGeom>
            <a:avLst/>
            <a:gdLst>
              <a:gd name="T0" fmla="*/ 2147483647 w 1165"/>
              <a:gd name="T1" fmla="*/ 2147483647 h 735"/>
              <a:gd name="T2" fmla="*/ 2147483647 w 1165"/>
              <a:gd name="T3" fmla="*/ 2147483647 h 735"/>
              <a:gd name="T4" fmla="*/ 2147483647 w 1165"/>
              <a:gd name="T5" fmla="*/ 2147483647 h 735"/>
              <a:gd name="T6" fmla="*/ 2147483647 w 1165"/>
              <a:gd name="T7" fmla="*/ 2147483647 h 735"/>
              <a:gd name="T8" fmla="*/ 2147483647 w 1165"/>
              <a:gd name="T9" fmla="*/ 2147483647 h 735"/>
              <a:gd name="T10" fmla="*/ 2147483647 w 1165"/>
              <a:gd name="T11" fmla="*/ 2147483647 h 735"/>
              <a:gd name="T12" fmla="*/ 2147483647 w 1165"/>
              <a:gd name="T13" fmla="*/ 2147483647 h 735"/>
              <a:gd name="T14" fmla="*/ 2147483647 w 1165"/>
              <a:gd name="T15" fmla="*/ 2147483647 h 735"/>
              <a:gd name="T16" fmla="*/ 2147483647 w 1165"/>
              <a:gd name="T17" fmla="*/ 2147483647 h 735"/>
              <a:gd name="T18" fmla="*/ 2147483647 w 1165"/>
              <a:gd name="T19" fmla="*/ 2147483647 h 735"/>
              <a:gd name="T20" fmla="*/ 2147483647 w 1165"/>
              <a:gd name="T21" fmla="*/ 2147483647 h 735"/>
              <a:gd name="T22" fmla="*/ 2147483647 w 1165"/>
              <a:gd name="T23" fmla="*/ 2147483647 h 735"/>
              <a:gd name="T24" fmla="*/ 2147483647 w 1165"/>
              <a:gd name="T25" fmla="*/ 2147483647 h 735"/>
              <a:gd name="T26" fmla="*/ 2147483647 w 1165"/>
              <a:gd name="T27" fmla="*/ 2147483647 h 735"/>
              <a:gd name="T28" fmla="*/ 2147483647 w 1165"/>
              <a:gd name="T29" fmla="*/ 2147483647 h 735"/>
              <a:gd name="T30" fmla="*/ 2147483647 w 1165"/>
              <a:gd name="T31" fmla="*/ 2147483647 h 735"/>
              <a:gd name="T32" fmla="*/ 2147483647 w 1165"/>
              <a:gd name="T33" fmla="*/ 2147483647 h 735"/>
              <a:gd name="T34" fmla="*/ 2147483647 w 1165"/>
              <a:gd name="T35" fmla="*/ 2147483647 h 735"/>
              <a:gd name="T36" fmla="*/ 2147483647 w 1165"/>
              <a:gd name="T37" fmla="*/ 2147483647 h 735"/>
              <a:gd name="T38" fmla="*/ 2147483647 w 1165"/>
              <a:gd name="T39" fmla="*/ 2147483647 h 735"/>
              <a:gd name="T40" fmla="*/ 2147483647 w 1165"/>
              <a:gd name="T41" fmla="*/ 2147483647 h 735"/>
              <a:gd name="T42" fmla="*/ 2147483647 w 1165"/>
              <a:gd name="T43" fmla="*/ 2147483647 h 735"/>
              <a:gd name="T44" fmla="*/ 2147483647 w 1165"/>
              <a:gd name="T45" fmla="*/ 2147483647 h 735"/>
              <a:gd name="T46" fmla="*/ 2147483647 w 1165"/>
              <a:gd name="T47" fmla="*/ 2147483647 h 735"/>
              <a:gd name="T48" fmla="*/ 2147483647 w 1165"/>
              <a:gd name="T49" fmla="*/ 2147483647 h 735"/>
              <a:gd name="T50" fmla="*/ 2147483647 w 1165"/>
              <a:gd name="T51" fmla="*/ 2147483647 h 735"/>
              <a:gd name="T52" fmla="*/ 2147483647 w 1165"/>
              <a:gd name="T53" fmla="*/ 2147483647 h 735"/>
              <a:gd name="T54" fmla="*/ 2147483647 w 1165"/>
              <a:gd name="T55" fmla="*/ 2147483647 h 735"/>
              <a:gd name="T56" fmla="*/ 2147483647 w 1165"/>
              <a:gd name="T57" fmla="*/ 2147483647 h 735"/>
              <a:gd name="T58" fmla="*/ 2147483647 w 1165"/>
              <a:gd name="T59" fmla="*/ 2147483647 h 735"/>
              <a:gd name="T60" fmla="*/ 2147483647 w 1165"/>
              <a:gd name="T61" fmla="*/ 2147483647 h 735"/>
              <a:gd name="T62" fmla="*/ 2147483647 w 1165"/>
              <a:gd name="T63" fmla="*/ 2147483647 h 735"/>
              <a:gd name="T64" fmla="*/ 2147483647 w 1165"/>
              <a:gd name="T65" fmla="*/ 2147483647 h 735"/>
              <a:gd name="T66" fmla="*/ 2147483647 w 1165"/>
              <a:gd name="T67" fmla="*/ 2147483647 h 735"/>
              <a:gd name="T68" fmla="*/ 2147483647 w 1165"/>
              <a:gd name="T69" fmla="*/ 2147483647 h 735"/>
              <a:gd name="T70" fmla="*/ 2147483647 w 1165"/>
              <a:gd name="T71" fmla="*/ 2147483647 h 735"/>
              <a:gd name="T72" fmla="*/ 2147483647 w 1165"/>
              <a:gd name="T73" fmla="*/ 2147483647 h 735"/>
              <a:gd name="T74" fmla="*/ 2147483647 w 1165"/>
              <a:gd name="T75" fmla="*/ 2147483647 h 735"/>
              <a:gd name="T76" fmla="*/ 2147483647 w 1165"/>
              <a:gd name="T77" fmla="*/ 2147483647 h 735"/>
              <a:gd name="T78" fmla="*/ 2147483647 w 1165"/>
              <a:gd name="T79" fmla="*/ 2147483647 h 735"/>
              <a:gd name="T80" fmla="*/ 2147483647 w 1165"/>
              <a:gd name="T81" fmla="*/ 2147483647 h 735"/>
              <a:gd name="T82" fmla="*/ 2147483647 w 1165"/>
              <a:gd name="T83" fmla="*/ 2147483647 h 735"/>
              <a:gd name="T84" fmla="*/ 2147483647 w 1165"/>
              <a:gd name="T85" fmla="*/ 2147483647 h 735"/>
              <a:gd name="T86" fmla="*/ 2147483647 w 1165"/>
              <a:gd name="T87" fmla="*/ 2147483647 h 735"/>
              <a:gd name="T88" fmla="*/ 2147483647 w 1165"/>
              <a:gd name="T89" fmla="*/ 2147483647 h 735"/>
              <a:gd name="T90" fmla="*/ 2147483647 w 1165"/>
              <a:gd name="T91" fmla="*/ 0 h 735"/>
              <a:gd name="T92" fmla="*/ 2147483647 w 1165"/>
              <a:gd name="T93" fmla="*/ 2147483647 h 735"/>
              <a:gd name="T94" fmla="*/ 2147483647 w 1165"/>
              <a:gd name="T95" fmla="*/ 2147483647 h 735"/>
              <a:gd name="T96" fmla="*/ 2147483647 w 1165"/>
              <a:gd name="T97" fmla="*/ 2147483647 h 735"/>
              <a:gd name="T98" fmla="*/ 2147483647 w 1165"/>
              <a:gd name="T99" fmla="*/ 2147483647 h 735"/>
              <a:gd name="T100" fmla="*/ 2147483647 w 1165"/>
              <a:gd name="T101" fmla="*/ 2147483647 h 735"/>
              <a:gd name="T102" fmla="*/ 2147483647 w 1165"/>
              <a:gd name="T103" fmla="*/ 2147483647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72"/>
          <p:cNvSpPr>
            <a:spLocks/>
          </p:cNvSpPr>
          <p:nvPr/>
        </p:nvSpPr>
        <p:spPr bwMode="auto">
          <a:xfrm rot="5711957">
            <a:off x="6362416" y="3807050"/>
            <a:ext cx="667685" cy="619269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73"/>
          <p:cNvSpPr>
            <a:spLocks/>
          </p:cNvSpPr>
          <p:nvPr/>
        </p:nvSpPr>
        <p:spPr bwMode="auto">
          <a:xfrm>
            <a:off x="6349000" y="1379750"/>
            <a:ext cx="825632" cy="702896"/>
          </a:xfrm>
          <a:custGeom>
            <a:avLst/>
            <a:gdLst>
              <a:gd name="T0" fmla="*/ 2147483647 w 1050"/>
              <a:gd name="T1" fmla="*/ 2147483647 h 709"/>
              <a:gd name="T2" fmla="*/ 2147483647 w 1050"/>
              <a:gd name="T3" fmla="*/ 2147483647 h 709"/>
              <a:gd name="T4" fmla="*/ 2147483647 w 1050"/>
              <a:gd name="T5" fmla="*/ 2147483647 h 709"/>
              <a:gd name="T6" fmla="*/ 2147483647 w 1050"/>
              <a:gd name="T7" fmla="*/ 2147483647 h 709"/>
              <a:gd name="T8" fmla="*/ 2147483647 w 1050"/>
              <a:gd name="T9" fmla="*/ 2147483647 h 709"/>
              <a:gd name="T10" fmla="*/ 2147483647 w 1050"/>
              <a:gd name="T11" fmla="*/ 2147483647 h 709"/>
              <a:gd name="T12" fmla="*/ 2147483647 w 1050"/>
              <a:gd name="T13" fmla="*/ 2147483647 h 709"/>
              <a:gd name="T14" fmla="*/ 2147483647 w 1050"/>
              <a:gd name="T15" fmla="*/ 2147483647 h 709"/>
              <a:gd name="T16" fmla="*/ 2147483647 w 1050"/>
              <a:gd name="T17" fmla="*/ 2147483647 h 709"/>
              <a:gd name="T18" fmla="*/ 2147483647 w 1050"/>
              <a:gd name="T19" fmla="*/ 2147483647 h 709"/>
              <a:gd name="T20" fmla="*/ 2147483647 w 1050"/>
              <a:gd name="T21" fmla="*/ 2147483647 h 709"/>
              <a:gd name="T22" fmla="*/ 2147483647 w 1050"/>
              <a:gd name="T23" fmla="*/ 2147483647 h 709"/>
              <a:gd name="T24" fmla="*/ 2147483647 w 1050"/>
              <a:gd name="T25" fmla="*/ 2147483647 h 709"/>
              <a:gd name="T26" fmla="*/ 2147483647 w 1050"/>
              <a:gd name="T27" fmla="*/ 2147483647 h 709"/>
              <a:gd name="T28" fmla="*/ 2147483647 w 1050"/>
              <a:gd name="T29" fmla="*/ 2147483647 h 709"/>
              <a:gd name="T30" fmla="*/ 2147483647 w 1050"/>
              <a:gd name="T31" fmla="*/ 2147483647 h 709"/>
              <a:gd name="T32" fmla="*/ 2147483647 w 1050"/>
              <a:gd name="T33" fmla="*/ 2147483647 h 709"/>
              <a:gd name="T34" fmla="*/ 2147483647 w 1050"/>
              <a:gd name="T35" fmla="*/ 2147483647 h 709"/>
              <a:gd name="T36" fmla="*/ 2147483647 w 1050"/>
              <a:gd name="T37" fmla="*/ 2147483647 h 709"/>
              <a:gd name="T38" fmla="*/ 2147483647 w 1050"/>
              <a:gd name="T39" fmla="*/ 2147483647 h 709"/>
              <a:gd name="T40" fmla="*/ 2147483647 w 1050"/>
              <a:gd name="T41" fmla="*/ 2147483647 h 709"/>
              <a:gd name="T42" fmla="*/ 2147483647 w 1050"/>
              <a:gd name="T43" fmla="*/ 2147483647 h 709"/>
              <a:gd name="T44" fmla="*/ 2147483647 w 1050"/>
              <a:gd name="T45" fmla="*/ 2147483647 h 709"/>
              <a:gd name="T46" fmla="*/ 2147483647 w 1050"/>
              <a:gd name="T47" fmla="*/ 2147483647 h 709"/>
              <a:gd name="T48" fmla="*/ 2147483647 w 1050"/>
              <a:gd name="T49" fmla="*/ 2147483647 h 709"/>
              <a:gd name="T50" fmla="*/ 2147483647 w 1050"/>
              <a:gd name="T51" fmla="*/ 2147483647 h 709"/>
              <a:gd name="T52" fmla="*/ 2147483647 w 1050"/>
              <a:gd name="T53" fmla="*/ 2147483647 h 709"/>
              <a:gd name="T54" fmla="*/ 2147483647 w 1050"/>
              <a:gd name="T55" fmla="*/ 2147483647 h 709"/>
              <a:gd name="T56" fmla="*/ 2147483647 w 1050"/>
              <a:gd name="T57" fmla="*/ 2147483647 h 709"/>
              <a:gd name="T58" fmla="*/ 2147483647 w 1050"/>
              <a:gd name="T59" fmla="*/ 2147483647 h 709"/>
              <a:gd name="T60" fmla="*/ 2147483647 w 1050"/>
              <a:gd name="T61" fmla="*/ 2147483647 h 709"/>
              <a:gd name="T62" fmla="*/ 2147483647 w 1050"/>
              <a:gd name="T63" fmla="*/ 2147483647 h 709"/>
              <a:gd name="T64" fmla="*/ 2147483647 w 1050"/>
              <a:gd name="T65" fmla="*/ 2147483647 h 709"/>
              <a:gd name="T66" fmla="*/ 2147483647 w 1050"/>
              <a:gd name="T67" fmla="*/ 2147483647 h 709"/>
              <a:gd name="T68" fmla="*/ 2147483647 w 1050"/>
              <a:gd name="T69" fmla="*/ 2147483647 h 709"/>
              <a:gd name="T70" fmla="*/ 2147483647 w 1050"/>
              <a:gd name="T71" fmla="*/ 2147483647 h 709"/>
              <a:gd name="T72" fmla="*/ 2147483647 w 1050"/>
              <a:gd name="T73" fmla="*/ 2147483647 h 709"/>
              <a:gd name="T74" fmla="*/ 2147483647 w 1050"/>
              <a:gd name="T75" fmla="*/ 2147483647 h 709"/>
              <a:gd name="T76" fmla="*/ 2147483647 w 1050"/>
              <a:gd name="T77" fmla="*/ 2147483647 h 709"/>
              <a:gd name="T78" fmla="*/ 2147483647 w 1050"/>
              <a:gd name="T79" fmla="*/ 2147483647 h 709"/>
              <a:gd name="T80" fmla="*/ 2147483647 w 1050"/>
              <a:gd name="T81" fmla="*/ 2147483647 h 709"/>
              <a:gd name="T82" fmla="*/ 2147483647 w 1050"/>
              <a:gd name="T83" fmla="*/ 2147483647 h 709"/>
              <a:gd name="T84" fmla="*/ 2147483647 w 1050"/>
              <a:gd name="T85" fmla="*/ 2147483647 h 709"/>
              <a:gd name="T86" fmla="*/ 2147483647 w 1050"/>
              <a:gd name="T87" fmla="*/ 0 h 709"/>
              <a:gd name="T88" fmla="*/ 2147483647 w 1050"/>
              <a:gd name="T89" fmla="*/ 2147483647 h 709"/>
              <a:gd name="T90" fmla="*/ 2147483647 w 1050"/>
              <a:gd name="T91" fmla="*/ 2147483647 h 709"/>
              <a:gd name="T92" fmla="*/ 2147483647 w 1050"/>
              <a:gd name="T93" fmla="*/ 2147483647 h 709"/>
              <a:gd name="T94" fmla="*/ 2147483647 w 1050"/>
              <a:gd name="T95" fmla="*/ 2147483647 h 709"/>
              <a:gd name="T96" fmla="*/ 2147483647 w 1050"/>
              <a:gd name="T97" fmla="*/ 2147483647 h 709"/>
              <a:gd name="T98" fmla="*/ 2147483647 w 1050"/>
              <a:gd name="T99" fmla="*/ 2147483647 h 709"/>
              <a:gd name="T100" fmla="*/ 2147483647 w 1050"/>
              <a:gd name="T101" fmla="*/ 2147483647 h 709"/>
              <a:gd name="T102" fmla="*/ 2147483647 w 1050"/>
              <a:gd name="T103" fmla="*/ 2147483647 h 709"/>
              <a:gd name="T104" fmla="*/ 2147483647 w 1050"/>
              <a:gd name="T105" fmla="*/ 2147483647 h 709"/>
              <a:gd name="T106" fmla="*/ 2147483647 w 1050"/>
              <a:gd name="T107" fmla="*/ 2147483647 h 709"/>
              <a:gd name="T108" fmla="*/ 2147483647 w 1050"/>
              <a:gd name="T109" fmla="*/ 2147483647 h 709"/>
              <a:gd name="T110" fmla="*/ 2147483647 w 1050"/>
              <a:gd name="T111" fmla="*/ 2147483647 h 709"/>
              <a:gd name="T112" fmla="*/ 2147483647 w 1050"/>
              <a:gd name="T113" fmla="*/ 2147483647 h 709"/>
              <a:gd name="T114" fmla="*/ 2147483647 w 1050"/>
              <a:gd name="T115" fmla="*/ 2147483647 h 709"/>
              <a:gd name="T116" fmla="*/ 2147483647 w 1050"/>
              <a:gd name="T117" fmla="*/ 2147483647 h 709"/>
              <a:gd name="T118" fmla="*/ 2147483647 w 1050"/>
              <a:gd name="T119" fmla="*/ 2147483647 h 709"/>
              <a:gd name="T120" fmla="*/ 2147483647 w 1050"/>
              <a:gd name="T121" fmla="*/ 2147483647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82"/>
          <p:cNvSpPr>
            <a:spLocks/>
          </p:cNvSpPr>
          <p:nvPr/>
        </p:nvSpPr>
        <p:spPr bwMode="auto">
          <a:xfrm rot="10800000">
            <a:off x="6283488" y="2276339"/>
            <a:ext cx="956656" cy="534582"/>
          </a:xfrm>
          <a:custGeom>
            <a:avLst/>
            <a:gdLst>
              <a:gd name="T0" fmla="*/ 2147483647 w 1221"/>
              <a:gd name="T1" fmla="*/ 0 h 540"/>
              <a:gd name="T2" fmla="*/ 2147483647 w 1221"/>
              <a:gd name="T3" fmla="*/ 2147483647 h 540"/>
              <a:gd name="T4" fmla="*/ 2147483647 w 1221"/>
              <a:gd name="T5" fmla="*/ 2147483647 h 540"/>
              <a:gd name="T6" fmla="*/ 2147483647 w 1221"/>
              <a:gd name="T7" fmla="*/ 2147483647 h 540"/>
              <a:gd name="T8" fmla="*/ 2147483647 w 1221"/>
              <a:gd name="T9" fmla="*/ 2147483647 h 540"/>
              <a:gd name="T10" fmla="*/ 2147483647 w 1221"/>
              <a:gd name="T11" fmla="*/ 2147483647 h 540"/>
              <a:gd name="T12" fmla="*/ 2147483647 w 1221"/>
              <a:gd name="T13" fmla="*/ 2147483647 h 540"/>
              <a:gd name="T14" fmla="*/ 2147483647 w 1221"/>
              <a:gd name="T15" fmla="*/ 2147483647 h 540"/>
              <a:gd name="T16" fmla="*/ 2147483647 w 1221"/>
              <a:gd name="T17" fmla="*/ 2147483647 h 540"/>
              <a:gd name="T18" fmla="*/ 2147483647 w 1221"/>
              <a:gd name="T19" fmla="*/ 2147483647 h 540"/>
              <a:gd name="T20" fmla="*/ 2147483647 w 1221"/>
              <a:gd name="T21" fmla="*/ 2147483647 h 540"/>
              <a:gd name="T22" fmla="*/ 2147483647 w 1221"/>
              <a:gd name="T23" fmla="*/ 2147483647 h 540"/>
              <a:gd name="T24" fmla="*/ 2147483647 w 1221"/>
              <a:gd name="T25" fmla="*/ 2147483647 h 540"/>
              <a:gd name="T26" fmla="*/ 2147483647 w 1221"/>
              <a:gd name="T27" fmla="*/ 2147483647 h 540"/>
              <a:gd name="T28" fmla="*/ 2147483647 w 1221"/>
              <a:gd name="T29" fmla="*/ 2147483647 h 540"/>
              <a:gd name="T30" fmla="*/ 2147483647 w 1221"/>
              <a:gd name="T31" fmla="*/ 2147483647 h 540"/>
              <a:gd name="T32" fmla="*/ 2147483647 w 1221"/>
              <a:gd name="T33" fmla="*/ 2147483647 h 540"/>
              <a:gd name="T34" fmla="*/ 2147483647 w 1221"/>
              <a:gd name="T35" fmla="*/ 2147483647 h 540"/>
              <a:gd name="T36" fmla="*/ 2147483647 w 1221"/>
              <a:gd name="T37" fmla="*/ 2147483647 h 540"/>
              <a:gd name="T38" fmla="*/ 2147483647 w 1221"/>
              <a:gd name="T39" fmla="*/ 2147483647 h 540"/>
              <a:gd name="T40" fmla="*/ 2147483647 w 1221"/>
              <a:gd name="T41" fmla="*/ 2147483647 h 540"/>
              <a:gd name="T42" fmla="*/ 2147483647 w 1221"/>
              <a:gd name="T43" fmla="*/ 2147483647 h 540"/>
              <a:gd name="T44" fmla="*/ 2147483647 w 1221"/>
              <a:gd name="T45" fmla="*/ 2147483647 h 540"/>
              <a:gd name="T46" fmla="*/ 2147483647 w 1221"/>
              <a:gd name="T47" fmla="*/ 2147483647 h 540"/>
              <a:gd name="T48" fmla="*/ 2147483647 w 1221"/>
              <a:gd name="T49" fmla="*/ 2147483647 h 540"/>
              <a:gd name="T50" fmla="*/ 2147483647 w 1221"/>
              <a:gd name="T51" fmla="*/ 2147483647 h 540"/>
              <a:gd name="T52" fmla="*/ 2147483647 w 1221"/>
              <a:gd name="T53" fmla="*/ 2147483647 h 540"/>
              <a:gd name="T54" fmla="*/ 2147483647 w 1221"/>
              <a:gd name="T55" fmla="*/ 2147483647 h 540"/>
              <a:gd name="T56" fmla="*/ 2147483647 w 1221"/>
              <a:gd name="T57" fmla="*/ 2147483647 h 540"/>
              <a:gd name="T58" fmla="*/ 2147483647 w 1221"/>
              <a:gd name="T59" fmla="*/ 2147483647 h 540"/>
              <a:gd name="T60" fmla="*/ 2147483647 w 1221"/>
              <a:gd name="T61" fmla="*/ 2147483647 h 540"/>
              <a:gd name="T62" fmla="*/ 2147483647 w 1221"/>
              <a:gd name="T63" fmla="*/ 2147483647 h 540"/>
              <a:gd name="T64" fmla="*/ 2147483647 w 1221"/>
              <a:gd name="T65" fmla="*/ 2147483647 h 540"/>
              <a:gd name="T66" fmla="*/ 2147483647 w 1221"/>
              <a:gd name="T67" fmla="*/ 2147483647 h 540"/>
              <a:gd name="T68" fmla="*/ 2147483647 w 1221"/>
              <a:gd name="T69" fmla="*/ 2147483647 h 540"/>
              <a:gd name="T70" fmla="*/ 2147483647 w 1221"/>
              <a:gd name="T71" fmla="*/ 2147483647 h 540"/>
              <a:gd name="T72" fmla="*/ 2147483647 w 1221"/>
              <a:gd name="T73" fmla="*/ 2147483647 h 540"/>
              <a:gd name="T74" fmla="*/ 2147483647 w 1221"/>
              <a:gd name="T75" fmla="*/ 2147483647 h 540"/>
              <a:gd name="T76" fmla="*/ 2147483647 w 1221"/>
              <a:gd name="T77" fmla="*/ 2147483647 h 540"/>
              <a:gd name="T78" fmla="*/ 2147483647 w 1221"/>
              <a:gd name="T79" fmla="*/ 2147483647 h 540"/>
              <a:gd name="T80" fmla="*/ 2147483647 w 1221"/>
              <a:gd name="T81" fmla="*/ 2147483647 h 540"/>
              <a:gd name="T82" fmla="*/ 2147483647 w 1221"/>
              <a:gd name="T83" fmla="*/ 2147483647 h 540"/>
              <a:gd name="T84" fmla="*/ 2147483647 w 1221"/>
              <a:gd name="T85" fmla="*/ 2147483647 h 540"/>
              <a:gd name="T86" fmla="*/ 2147483647 w 1221"/>
              <a:gd name="T87" fmla="*/ 2147483647 h 540"/>
              <a:gd name="T88" fmla="*/ 2147483647 w 1221"/>
              <a:gd name="T89" fmla="*/ 2147483647 h 540"/>
              <a:gd name="T90" fmla="*/ 2147483647 w 1221"/>
              <a:gd name="T91" fmla="*/ 2147483647 h 540"/>
              <a:gd name="T92" fmla="*/ 2147483647 w 1221"/>
              <a:gd name="T93" fmla="*/ 2147483647 h 540"/>
              <a:gd name="T94" fmla="*/ 2147483647 w 1221"/>
              <a:gd name="T95" fmla="*/ 2147483647 h 540"/>
              <a:gd name="T96" fmla="*/ 2147483647 w 1221"/>
              <a:gd name="T97" fmla="*/ 2147483647 h 540"/>
              <a:gd name="T98" fmla="*/ 2147483647 w 1221"/>
              <a:gd name="T99" fmla="*/ 2147483647 h 540"/>
              <a:gd name="T100" fmla="*/ 2147483647 w 1221"/>
              <a:gd name="T101" fmla="*/ 2147483647 h 540"/>
              <a:gd name="T102" fmla="*/ 2147483647 w 1221"/>
              <a:gd name="T103" fmla="*/ 2147483647 h 540"/>
              <a:gd name="T104" fmla="*/ 2147483647 w 1221"/>
              <a:gd name="T105" fmla="*/ 2147483647 h 540"/>
              <a:gd name="T106" fmla="*/ 2147483647 w 1221"/>
              <a:gd name="T107" fmla="*/ 2147483647 h 540"/>
              <a:gd name="T108" fmla="*/ 2147483647 w 1221"/>
              <a:gd name="T109" fmla="*/ 2147483647 h 540"/>
              <a:gd name="T110" fmla="*/ 2147483647 w 1221"/>
              <a:gd name="T111" fmla="*/ 2147483647 h 540"/>
              <a:gd name="T112" fmla="*/ 2147483647 w 1221"/>
              <a:gd name="T113" fmla="*/ 2147483647 h 540"/>
              <a:gd name="T114" fmla="*/ 2147483647 w 1221"/>
              <a:gd name="T115" fmla="*/ 2147483647 h 540"/>
              <a:gd name="T116" fmla="*/ 2147483647 w 1221"/>
              <a:gd name="T117" fmla="*/ 2147483647 h 540"/>
              <a:gd name="T118" fmla="*/ 2147483647 w 1221"/>
              <a:gd name="T119" fmla="*/ 2147483647 h 540"/>
              <a:gd name="T120" fmla="*/ 2147483647 w 1221"/>
              <a:gd name="T121" fmla="*/ 2147483647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83"/>
          <p:cNvSpPr>
            <a:spLocks/>
          </p:cNvSpPr>
          <p:nvPr/>
        </p:nvSpPr>
        <p:spPr bwMode="auto">
          <a:xfrm>
            <a:off x="6349000" y="4631454"/>
            <a:ext cx="795119" cy="631972"/>
          </a:xfrm>
          <a:custGeom>
            <a:avLst/>
            <a:gdLst>
              <a:gd name="T0" fmla="*/ 2147483647 w 1009"/>
              <a:gd name="T1" fmla="*/ 2147483647 h 635"/>
              <a:gd name="T2" fmla="*/ 2147483647 w 1009"/>
              <a:gd name="T3" fmla="*/ 2147483647 h 635"/>
              <a:gd name="T4" fmla="*/ 2147483647 w 1009"/>
              <a:gd name="T5" fmla="*/ 2147483647 h 635"/>
              <a:gd name="T6" fmla="*/ 2147483647 w 1009"/>
              <a:gd name="T7" fmla="*/ 2147483647 h 635"/>
              <a:gd name="T8" fmla="*/ 2147483647 w 1009"/>
              <a:gd name="T9" fmla="*/ 2147483647 h 635"/>
              <a:gd name="T10" fmla="*/ 2147483647 w 1009"/>
              <a:gd name="T11" fmla="*/ 2147483647 h 635"/>
              <a:gd name="T12" fmla="*/ 2147483647 w 1009"/>
              <a:gd name="T13" fmla="*/ 2147483647 h 635"/>
              <a:gd name="T14" fmla="*/ 2147483647 w 1009"/>
              <a:gd name="T15" fmla="*/ 2147483647 h 635"/>
              <a:gd name="T16" fmla="*/ 2147483647 w 1009"/>
              <a:gd name="T17" fmla="*/ 2147483647 h 635"/>
              <a:gd name="T18" fmla="*/ 2147483647 w 1009"/>
              <a:gd name="T19" fmla="*/ 2147483647 h 635"/>
              <a:gd name="T20" fmla="*/ 2147483647 w 1009"/>
              <a:gd name="T21" fmla="*/ 2147483647 h 635"/>
              <a:gd name="T22" fmla="*/ 2147483647 w 1009"/>
              <a:gd name="T23" fmla="*/ 2147483647 h 635"/>
              <a:gd name="T24" fmla="*/ 2147483647 w 1009"/>
              <a:gd name="T25" fmla="*/ 2147483647 h 635"/>
              <a:gd name="T26" fmla="*/ 2147483647 w 1009"/>
              <a:gd name="T27" fmla="*/ 2147483647 h 635"/>
              <a:gd name="T28" fmla="*/ 2147483647 w 1009"/>
              <a:gd name="T29" fmla="*/ 2147483647 h 635"/>
              <a:gd name="T30" fmla="*/ 2147483647 w 1009"/>
              <a:gd name="T31" fmla="*/ 2147483647 h 635"/>
              <a:gd name="T32" fmla="*/ 2147483647 w 1009"/>
              <a:gd name="T33" fmla="*/ 2147483647 h 635"/>
              <a:gd name="T34" fmla="*/ 2147483647 w 1009"/>
              <a:gd name="T35" fmla="*/ 2147483647 h 635"/>
              <a:gd name="T36" fmla="*/ 2147483647 w 1009"/>
              <a:gd name="T37" fmla="*/ 2147483647 h 635"/>
              <a:gd name="T38" fmla="*/ 2147483647 w 1009"/>
              <a:gd name="T39" fmla="*/ 2147483647 h 635"/>
              <a:gd name="T40" fmla="*/ 2147483647 w 1009"/>
              <a:gd name="T41" fmla="*/ 2147483647 h 635"/>
              <a:gd name="T42" fmla="*/ 2147483647 w 1009"/>
              <a:gd name="T43" fmla="*/ 2147483647 h 635"/>
              <a:gd name="T44" fmla="*/ 2147483647 w 1009"/>
              <a:gd name="T45" fmla="*/ 2147483647 h 635"/>
              <a:gd name="T46" fmla="*/ 2147483647 w 1009"/>
              <a:gd name="T47" fmla="*/ 2147483647 h 635"/>
              <a:gd name="T48" fmla="*/ 2147483647 w 1009"/>
              <a:gd name="T49" fmla="*/ 2147483647 h 635"/>
              <a:gd name="T50" fmla="*/ 2147483647 w 1009"/>
              <a:gd name="T51" fmla="*/ 2147483647 h 635"/>
              <a:gd name="T52" fmla="*/ 2147483647 w 1009"/>
              <a:gd name="T53" fmla="*/ 2147483647 h 635"/>
              <a:gd name="T54" fmla="*/ 2147483647 w 1009"/>
              <a:gd name="T55" fmla="*/ 2147483647 h 635"/>
              <a:gd name="T56" fmla="*/ 2147483647 w 1009"/>
              <a:gd name="T57" fmla="*/ 2147483647 h 635"/>
              <a:gd name="T58" fmla="*/ 2147483647 w 1009"/>
              <a:gd name="T59" fmla="*/ 2147483647 h 635"/>
              <a:gd name="T60" fmla="*/ 2147483647 w 1009"/>
              <a:gd name="T61" fmla="*/ 2147483647 h 635"/>
              <a:gd name="T62" fmla="*/ 2147483647 w 1009"/>
              <a:gd name="T63" fmla="*/ 2147483647 h 635"/>
              <a:gd name="T64" fmla="*/ 2147483647 w 1009"/>
              <a:gd name="T65" fmla="*/ 2147483647 h 635"/>
              <a:gd name="T66" fmla="*/ 2147483647 w 1009"/>
              <a:gd name="T67" fmla="*/ 2147483647 h 635"/>
              <a:gd name="T68" fmla="*/ 2147483647 w 1009"/>
              <a:gd name="T69" fmla="*/ 2147483647 h 635"/>
              <a:gd name="T70" fmla="*/ 2147483647 w 1009"/>
              <a:gd name="T71" fmla="*/ 2147483647 h 635"/>
              <a:gd name="T72" fmla="*/ 2147483647 w 1009"/>
              <a:gd name="T73" fmla="*/ 2147483647 h 635"/>
              <a:gd name="T74" fmla="*/ 2147483647 w 1009"/>
              <a:gd name="T75" fmla="*/ 2147483647 h 635"/>
              <a:gd name="T76" fmla="*/ 2147483647 w 1009"/>
              <a:gd name="T77" fmla="*/ 2147483647 h 635"/>
              <a:gd name="T78" fmla="*/ 2147483647 w 1009"/>
              <a:gd name="T79" fmla="*/ 2147483647 h 635"/>
              <a:gd name="T80" fmla="*/ 2147483647 w 1009"/>
              <a:gd name="T81" fmla="*/ 2147483647 h 635"/>
              <a:gd name="T82" fmla="*/ 2147483647 w 1009"/>
              <a:gd name="T83" fmla="*/ 2147483647 h 635"/>
              <a:gd name="T84" fmla="*/ 2147483647 w 1009"/>
              <a:gd name="T85" fmla="*/ 2147483647 h 635"/>
              <a:gd name="T86" fmla="*/ 2147483647 w 1009"/>
              <a:gd name="T87" fmla="*/ 2147483647 h 635"/>
              <a:gd name="T88" fmla="*/ 2147483647 w 1009"/>
              <a:gd name="T89" fmla="*/ 2147483647 h 635"/>
              <a:gd name="T90" fmla="*/ 2147483647 w 1009"/>
              <a:gd name="T91" fmla="*/ 2147483647 h 635"/>
              <a:gd name="T92" fmla="*/ 2147483647 w 1009"/>
              <a:gd name="T93" fmla="*/ 2147483647 h 635"/>
              <a:gd name="T94" fmla="*/ 2147483647 w 1009"/>
              <a:gd name="T95" fmla="*/ 2147483647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9966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Freeform 84"/>
          <p:cNvSpPr>
            <a:spLocks/>
          </p:cNvSpPr>
          <p:nvPr/>
        </p:nvSpPr>
        <p:spPr bwMode="auto">
          <a:xfrm>
            <a:off x="5071750" y="4716981"/>
            <a:ext cx="857939" cy="526114"/>
          </a:xfrm>
          <a:custGeom>
            <a:avLst/>
            <a:gdLst>
              <a:gd name="T0" fmla="*/ 2147483647 w 1092"/>
              <a:gd name="T1" fmla="*/ 2147483647 h 531"/>
              <a:gd name="T2" fmla="*/ 2147483647 w 1092"/>
              <a:gd name="T3" fmla="*/ 2147483647 h 531"/>
              <a:gd name="T4" fmla="*/ 2147483647 w 1092"/>
              <a:gd name="T5" fmla="*/ 2147483647 h 531"/>
              <a:gd name="T6" fmla="*/ 2147483647 w 1092"/>
              <a:gd name="T7" fmla="*/ 2147483647 h 531"/>
              <a:gd name="T8" fmla="*/ 2147483647 w 1092"/>
              <a:gd name="T9" fmla="*/ 2147483647 h 531"/>
              <a:gd name="T10" fmla="*/ 2147483647 w 1092"/>
              <a:gd name="T11" fmla="*/ 2147483647 h 531"/>
              <a:gd name="T12" fmla="*/ 2147483647 w 1092"/>
              <a:gd name="T13" fmla="*/ 0 h 531"/>
              <a:gd name="T14" fmla="*/ 2147483647 w 1092"/>
              <a:gd name="T15" fmla="*/ 2147483647 h 531"/>
              <a:gd name="T16" fmla="*/ 2147483647 w 1092"/>
              <a:gd name="T17" fmla="*/ 2147483647 h 531"/>
              <a:gd name="T18" fmla="*/ 2147483647 w 1092"/>
              <a:gd name="T19" fmla="*/ 2147483647 h 531"/>
              <a:gd name="T20" fmla="*/ 2147483647 w 1092"/>
              <a:gd name="T21" fmla="*/ 2147483647 h 531"/>
              <a:gd name="T22" fmla="*/ 2147483647 w 1092"/>
              <a:gd name="T23" fmla="*/ 2147483647 h 531"/>
              <a:gd name="T24" fmla="*/ 2147483647 w 1092"/>
              <a:gd name="T25" fmla="*/ 2147483647 h 531"/>
              <a:gd name="T26" fmla="*/ 2147483647 w 1092"/>
              <a:gd name="T27" fmla="*/ 2147483647 h 531"/>
              <a:gd name="T28" fmla="*/ 2147483647 w 1092"/>
              <a:gd name="T29" fmla="*/ 2147483647 h 531"/>
              <a:gd name="T30" fmla="*/ 2147483647 w 1092"/>
              <a:gd name="T31" fmla="*/ 2147483647 h 531"/>
              <a:gd name="T32" fmla="*/ 2147483647 w 1092"/>
              <a:gd name="T33" fmla="*/ 2147483647 h 531"/>
              <a:gd name="T34" fmla="*/ 2147483647 w 1092"/>
              <a:gd name="T35" fmla="*/ 2147483647 h 531"/>
              <a:gd name="T36" fmla="*/ 2147483647 w 1092"/>
              <a:gd name="T37" fmla="*/ 2147483647 h 531"/>
              <a:gd name="T38" fmla="*/ 2147483647 w 1092"/>
              <a:gd name="T39" fmla="*/ 2147483647 h 531"/>
              <a:gd name="T40" fmla="*/ 2147483647 w 1092"/>
              <a:gd name="T41" fmla="*/ 2147483647 h 531"/>
              <a:gd name="T42" fmla="*/ 2147483647 w 1092"/>
              <a:gd name="T43" fmla="*/ 2147483647 h 531"/>
              <a:gd name="T44" fmla="*/ 2147483647 w 1092"/>
              <a:gd name="T45" fmla="*/ 2147483647 h 531"/>
              <a:gd name="T46" fmla="*/ 2147483647 w 1092"/>
              <a:gd name="T47" fmla="*/ 2147483647 h 531"/>
              <a:gd name="T48" fmla="*/ 2147483647 w 1092"/>
              <a:gd name="T49" fmla="*/ 2147483647 h 531"/>
              <a:gd name="T50" fmla="*/ 2147483647 w 1092"/>
              <a:gd name="T51" fmla="*/ 2147483647 h 531"/>
              <a:gd name="T52" fmla="*/ 2147483647 w 1092"/>
              <a:gd name="T53" fmla="*/ 2147483647 h 531"/>
              <a:gd name="T54" fmla="*/ 2147483647 w 1092"/>
              <a:gd name="T55" fmla="*/ 2147483647 h 531"/>
              <a:gd name="T56" fmla="*/ 2147483647 w 1092"/>
              <a:gd name="T57" fmla="*/ 2147483647 h 531"/>
              <a:gd name="T58" fmla="*/ 2147483647 w 1092"/>
              <a:gd name="T59" fmla="*/ 2147483647 h 531"/>
              <a:gd name="T60" fmla="*/ 2147483647 w 1092"/>
              <a:gd name="T61" fmla="*/ 2147483647 h 531"/>
              <a:gd name="T62" fmla="*/ 2147483647 w 1092"/>
              <a:gd name="T63" fmla="*/ 2147483647 h 531"/>
              <a:gd name="T64" fmla="*/ 2147483647 w 1092"/>
              <a:gd name="T65" fmla="*/ 2147483647 h 531"/>
              <a:gd name="T66" fmla="*/ 2147483647 w 1092"/>
              <a:gd name="T67" fmla="*/ 2147483647 h 531"/>
              <a:gd name="T68" fmla="*/ 2147483647 w 1092"/>
              <a:gd name="T69" fmla="*/ 2147483647 h 531"/>
              <a:gd name="T70" fmla="*/ 2147483647 w 1092"/>
              <a:gd name="T71" fmla="*/ 2147483647 h 531"/>
              <a:gd name="T72" fmla="*/ 2147483647 w 1092"/>
              <a:gd name="T73" fmla="*/ 2147483647 h 531"/>
              <a:gd name="T74" fmla="*/ 2147483647 w 1092"/>
              <a:gd name="T75" fmla="*/ 2147483647 h 531"/>
              <a:gd name="T76" fmla="*/ 2147483647 w 1092"/>
              <a:gd name="T77" fmla="*/ 2147483647 h 531"/>
              <a:gd name="T78" fmla="*/ 2147483647 w 1092"/>
              <a:gd name="T79" fmla="*/ 2147483647 h 531"/>
              <a:gd name="T80" fmla="*/ 2147483647 w 1092"/>
              <a:gd name="T81" fmla="*/ 2147483647 h 531"/>
              <a:gd name="T82" fmla="*/ 2147483647 w 1092"/>
              <a:gd name="T83" fmla="*/ 2147483647 h 531"/>
              <a:gd name="T84" fmla="*/ 2147483647 w 1092"/>
              <a:gd name="T85" fmla="*/ 2147483647 h 531"/>
              <a:gd name="T86" fmla="*/ 2147483647 w 1092"/>
              <a:gd name="T87" fmla="*/ 2147483647 h 531"/>
              <a:gd name="T88" fmla="*/ 2147483647 w 1092"/>
              <a:gd name="T89" fmla="*/ 2147483647 h 531"/>
              <a:gd name="T90" fmla="*/ 2147483647 w 1092"/>
              <a:gd name="T91" fmla="*/ 2147483647 h 531"/>
              <a:gd name="T92" fmla="*/ 2147483647 w 1092"/>
              <a:gd name="T93" fmla="*/ 2147483647 h 531"/>
              <a:gd name="T94" fmla="*/ 2147483647 w 1092"/>
              <a:gd name="T95" fmla="*/ 2147483647 h 531"/>
              <a:gd name="T96" fmla="*/ 2147483647 w 1092"/>
              <a:gd name="T97" fmla="*/ 2147483647 h 531"/>
              <a:gd name="T98" fmla="*/ 2147483647 w 1092"/>
              <a:gd name="T99" fmla="*/ 2147483647 h 531"/>
              <a:gd name="T100" fmla="*/ 2147483647 w 1092"/>
              <a:gd name="T101" fmla="*/ 2147483647 h 531"/>
              <a:gd name="T102" fmla="*/ 2147483647 w 1092"/>
              <a:gd name="T103" fmla="*/ 2147483647 h 531"/>
              <a:gd name="T104" fmla="*/ 2147483647 w 1092"/>
              <a:gd name="T105" fmla="*/ 2147483647 h 531"/>
              <a:gd name="T106" fmla="*/ 2147483647 w 1092"/>
              <a:gd name="T107" fmla="*/ 2147483647 h 531"/>
              <a:gd name="T108" fmla="*/ 2147483647 w 1092"/>
              <a:gd name="T109" fmla="*/ 2147483647 h 531"/>
              <a:gd name="T110" fmla="*/ 2147483647 w 1092"/>
              <a:gd name="T111" fmla="*/ 2147483647 h 531"/>
              <a:gd name="T112" fmla="*/ 2147483647 w 1092"/>
              <a:gd name="T113" fmla="*/ 2147483647 h 531"/>
              <a:gd name="T114" fmla="*/ 2147483647 w 1092"/>
              <a:gd name="T115" fmla="*/ 2147483647 h 531"/>
              <a:gd name="T116" fmla="*/ 2147483647 w 1092"/>
              <a:gd name="T117" fmla="*/ 2147483647 h 531"/>
              <a:gd name="T118" fmla="*/ 0 w 1092"/>
              <a:gd name="T119" fmla="*/ 2147483647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9F3FD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Freeform 85"/>
          <p:cNvSpPr>
            <a:spLocks/>
          </p:cNvSpPr>
          <p:nvPr/>
        </p:nvSpPr>
        <p:spPr bwMode="auto">
          <a:xfrm rot="10800000">
            <a:off x="5253523" y="1379751"/>
            <a:ext cx="1007809" cy="535641"/>
          </a:xfrm>
          <a:custGeom>
            <a:avLst/>
            <a:gdLst>
              <a:gd name="T0" fmla="*/ 2147483647 w 1279"/>
              <a:gd name="T1" fmla="*/ 2147483647 h 542"/>
              <a:gd name="T2" fmla="*/ 2147483647 w 1279"/>
              <a:gd name="T3" fmla="*/ 2147483647 h 542"/>
              <a:gd name="T4" fmla="*/ 2147483647 w 1279"/>
              <a:gd name="T5" fmla="*/ 2147483647 h 542"/>
              <a:gd name="T6" fmla="*/ 2147483647 w 1279"/>
              <a:gd name="T7" fmla="*/ 2147483647 h 542"/>
              <a:gd name="T8" fmla="*/ 2147483647 w 1279"/>
              <a:gd name="T9" fmla="*/ 2147483647 h 542"/>
              <a:gd name="T10" fmla="*/ 2147483647 w 1279"/>
              <a:gd name="T11" fmla="*/ 2147483647 h 542"/>
              <a:gd name="T12" fmla="*/ 2147483647 w 1279"/>
              <a:gd name="T13" fmla="*/ 2147483647 h 542"/>
              <a:gd name="T14" fmla="*/ 2147483647 w 1279"/>
              <a:gd name="T15" fmla="*/ 2147483647 h 542"/>
              <a:gd name="T16" fmla="*/ 2147483647 w 1279"/>
              <a:gd name="T17" fmla="*/ 2147483647 h 542"/>
              <a:gd name="T18" fmla="*/ 2147483647 w 1279"/>
              <a:gd name="T19" fmla="*/ 2147483647 h 542"/>
              <a:gd name="T20" fmla="*/ 2147483647 w 1279"/>
              <a:gd name="T21" fmla="*/ 2147483647 h 542"/>
              <a:gd name="T22" fmla="*/ 2147483647 w 1279"/>
              <a:gd name="T23" fmla="*/ 2147483647 h 542"/>
              <a:gd name="T24" fmla="*/ 2147483647 w 1279"/>
              <a:gd name="T25" fmla="*/ 2147483647 h 542"/>
              <a:gd name="T26" fmla="*/ 2147483647 w 1279"/>
              <a:gd name="T27" fmla="*/ 2147483647 h 542"/>
              <a:gd name="T28" fmla="*/ 2147483647 w 1279"/>
              <a:gd name="T29" fmla="*/ 2147483647 h 542"/>
              <a:gd name="T30" fmla="*/ 2147483647 w 1279"/>
              <a:gd name="T31" fmla="*/ 2147483647 h 542"/>
              <a:gd name="T32" fmla="*/ 2147483647 w 1279"/>
              <a:gd name="T33" fmla="*/ 2147483647 h 542"/>
              <a:gd name="T34" fmla="*/ 2147483647 w 1279"/>
              <a:gd name="T35" fmla="*/ 2147483647 h 542"/>
              <a:gd name="T36" fmla="*/ 2147483647 w 1279"/>
              <a:gd name="T37" fmla="*/ 2147483647 h 542"/>
              <a:gd name="T38" fmla="*/ 2147483647 w 1279"/>
              <a:gd name="T39" fmla="*/ 0 h 542"/>
              <a:gd name="T40" fmla="*/ 2147483647 w 1279"/>
              <a:gd name="T41" fmla="*/ 2147483647 h 542"/>
              <a:gd name="T42" fmla="*/ 2147483647 w 1279"/>
              <a:gd name="T43" fmla="*/ 2147483647 h 542"/>
              <a:gd name="T44" fmla="*/ 2147483647 w 1279"/>
              <a:gd name="T45" fmla="*/ 2147483647 h 542"/>
              <a:gd name="T46" fmla="*/ 2147483647 w 1279"/>
              <a:gd name="T47" fmla="*/ 2147483647 h 542"/>
              <a:gd name="T48" fmla="*/ 2147483647 w 1279"/>
              <a:gd name="T49" fmla="*/ 2147483647 h 542"/>
              <a:gd name="T50" fmla="*/ 2147483647 w 1279"/>
              <a:gd name="T51" fmla="*/ 2147483647 h 542"/>
              <a:gd name="T52" fmla="*/ 2147483647 w 1279"/>
              <a:gd name="T53" fmla="*/ 2147483647 h 542"/>
              <a:gd name="T54" fmla="*/ 2147483647 w 1279"/>
              <a:gd name="T55" fmla="*/ 2147483647 h 542"/>
              <a:gd name="T56" fmla="*/ 2147483647 w 1279"/>
              <a:gd name="T57" fmla="*/ 2147483647 h 542"/>
              <a:gd name="T58" fmla="*/ 2147483647 w 1279"/>
              <a:gd name="T59" fmla="*/ 2147483647 h 542"/>
              <a:gd name="T60" fmla="*/ 2147483647 w 1279"/>
              <a:gd name="T61" fmla="*/ 2147483647 h 542"/>
              <a:gd name="T62" fmla="*/ 2147483647 w 1279"/>
              <a:gd name="T63" fmla="*/ 2147483647 h 542"/>
              <a:gd name="T64" fmla="*/ 2147483647 w 1279"/>
              <a:gd name="T65" fmla="*/ 2147483647 h 542"/>
              <a:gd name="T66" fmla="*/ 2147483647 w 1279"/>
              <a:gd name="T67" fmla="*/ 2147483647 h 542"/>
              <a:gd name="T68" fmla="*/ 2147483647 w 1279"/>
              <a:gd name="T69" fmla="*/ 2147483647 h 542"/>
              <a:gd name="T70" fmla="*/ 2147483647 w 1279"/>
              <a:gd name="T71" fmla="*/ 2147483647 h 542"/>
              <a:gd name="T72" fmla="*/ 2147483647 w 1279"/>
              <a:gd name="T73" fmla="*/ 2147483647 h 542"/>
              <a:gd name="T74" fmla="*/ 2147483647 w 1279"/>
              <a:gd name="T75" fmla="*/ 2147483647 h 542"/>
              <a:gd name="T76" fmla="*/ 2147483647 w 1279"/>
              <a:gd name="T77" fmla="*/ 2147483647 h 542"/>
              <a:gd name="T78" fmla="*/ 2147483647 w 1279"/>
              <a:gd name="T79" fmla="*/ 2147483647 h 542"/>
              <a:gd name="T80" fmla="*/ 2147483647 w 1279"/>
              <a:gd name="T81" fmla="*/ 2147483647 h 542"/>
              <a:gd name="T82" fmla="*/ 2147483647 w 1279"/>
              <a:gd name="T83" fmla="*/ 2147483647 h 542"/>
              <a:gd name="T84" fmla="*/ 2147483647 w 1279"/>
              <a:gd name="T85" fmla="*/ 2147483647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00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Line 117"/>
          <p:cNvSpPr>
            <a:spLocks noChangeShapeType="1"/>
          </p:cNvSpPr>
          <p:nvPr/>
        </p:nvSpPr>
        <p:spPr bwMode="auto">
          <a:xfrm>
            <a:off x="5929689" y="2543631"/>
            <a:ext cx="586614" cy="12702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0" name="Freeform 71"/>
          <p:cNvSpPr>
            <a:spLocks/>
          </p:cNvSpPr>
          <p:nvPr/>
        </p:nvSpPr>
        <p:spPr bwMode="auto">
          <a:xfrm rot="10800000">
            <a:off x="5285124" y="2219705"/>
            <a:ext cx="673966" cy="64785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082209" y="984736"/>
            <a:ext cx="2228495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err="1" smtClean="0"/>
              <a:t>DownloadActivity</a:t>
            </a:r>
            <a:r>
              <a:rPr lang="en-US" altLang="en-US" sz="1200" b="1" dirty="0" smtClean="0"/>
              <a:t> Process</a:t>
            </a:r>
            <a:endParaRPr lang="en-US" sz="1200" b="1" dirty="0"/>
          </a:p>
        </p:txBody>
      </p:sp>
      <p:sp>
        <p:nvSpPr>
          <p:cNvPr id="42" name="Rectangle 41"/>
          <p:cNvSpPr/>
          <p:nvPr/>
        </p:nvSpPr>
        <p:spPr>
          <a:xfrm>
            <a:off x="5048936" y="5348953"/>
            <a:ext cx="220765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err="1" smtClean="0"/>
              <a:t>DownloadService</a:t>
            </a:r>
            <a:r>
              <a:rPr lang="en-US" altLang="en-US" sz="1200" b="1" dirty="0" smtClean="0"/>
              <a:t> Process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0755586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Challenge: Isolating Communication Concerns</a:t>
            </a:r>
          </a:p>
        </p:txBody>
      </p:sp>
      <p:sp>
        <p:nvSpPr>
          <p:cNvPr id="450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3587" y="989012"/>
            <a:ext cx="5406508" cy="5400899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Context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system that consists of multiple (potentially) remote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objects that interact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synchronously or asynchronously </a:t>
            </a:r>
          </a:p>
          <a:p>
            <a:pPr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 smtClean="0"/>
              <a:t>Problems</a:t>
            </a:r>
            <a:endParaRPr lang="en-US" sz="2000" dirty="0" smtClean="0"/>
          </a:p>
          <a:p>
            <a:pPr marL="228600" indent="-228600" eaLnBrk="1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de-DE" sz="2000" dirty="0" smtClean="0"/>
              <a:t>App developers shouldn‘t need to handle</a:t>
            </a:r>
          </a:p>
          <a:p>
            <a:pPr marL="457200" indent="-228600" eaLnBrk="1" hangingPunct="1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</a:pPr>
            <a:r>
              <a:rPr lang="de-DE" sz="2000" dirty="0" smtClean="0">
                <a:solidFill>
                  <a:schemeClr val="bg1">
                    <a:lumMod val="75000"/>
                  </a:schemeClr>
                </a:solidFill>
              </a:rPr>
              <a:t>Low-level message passing, which is fraught with accidental complexity</a:t>
            </a:r>
          </a:p>
          <a:p>
            <a:pPr marL="457200" indent="-228600" eaLnBrk="1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de-DE" sz="2000" dirty="0" smtClean="0"/>
              <a:t>Networked computing diversity</a:t>
            </a:r>
          </a:p>
          <a:p>
            <a:pPr marL="685800" indent="-228600" eaLnBrk="1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de-DE" sz="2000" dirty="0"/>
              <a:t>e</a:t>
            </a:r>
            <a:r>
              <a:rPr lang="de-DE" sz="2000" dirty="0" smtClean="0"/>
              <a:t>.g., heterogeneous languages, </a:t>
            </a:r>
            <a:br>
              <a:rPr lang="de-DE" sz="2000" dirty="0" smtClean="0"/>
            </a:br>
            <a:r>
              <a:rPr lang="de-DE" sz="2000" dirty="0" smtClean="0"/>
              <a:t>operating systems, protocols, </a:t>
            </a:r>
            <a:br>
              <a:rPr lang="de-DE" sz="2000" dirty="0" smtClean="0"/>
            </a:br>
            <a:r>
              <a:rPr lang="de-DE" sz="2000" dirty="0" smtClean="0"/>
              <a:t>hareware, etc.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58099" y="5685060"/>
            <a:ext cx="4658565" cy="5355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11113" algn="ctr"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1600" dirty="0" smtClean="0"/>
              <a:t>Android’s Binder </a:t>
            </a:r>
            <a:r>
              <a:rPr lang="en-US" sz="1600" dirty="0"/>
              <a:t>provides a high performance </a:t>
            </a:r>
            <a:r>
              <a:rPr lang="en-US" sz="1600" dirty="0" smtClean="0"/>
              <a:t>IPC mechanism </a:t>
            </a:r>
            <a:r>
              <a:rPr lang="en-US" sz="1600" dirty="0"/>
              <a:t>for in-process &amp; cross-process calls 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64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/>
          <p:cNvSpPr/>
          <p:nvPr/>
        </p:nvSpPr>
        <p:spPr bwMode="auto">
          <a:xfrm rot="5400000">
            <a:off x="5653084" y="2280432"/>
            <a:ext cx="974079" cy="2092872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4960028" y="3530520"/>
            <a:ext cx="2360190" cy="182065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960028" y="1212734"/>
            <a:ext cx="2360190" cy="182065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Freeform 70"/>
          <p:cNvSpPr>
            <a:spLocks/>
          </p:cNvSpPr>
          <p:nvPr/>
        </p:nvSpPr>
        <p:spPr bwMode="auto">
          <a:xfrm>
            <a:off x="5107103" y="3711488"/>
            <a:ext cx="914476" cy="729361"/>
          </a:xfrm>
          <a:custGeom>
            <a:avLst/>
            <a:gdLst>
              <a:gd name="T0" fmla="*/ 2147483647 w 1165"/>
              <a:gd name="T1" fmla="*/ 2147483647 h 735"/>
              <a:gd name="T2" fmla="*/ 2147483647 w 1165"/>
              <a:gd name="T3" fmla="*/ 2147483647 h 735"/>
              <a:gd name="T4" fmla="*/ 2147483647 w 1165"/>
              <a:gd name="T5" fmla="*/ 2147483647 h 735"/>
              <a:gd name="T6" fmla="*/ 2147483647 w 1165"/>
              <a:gd name="T7" fmla="*/ 2147483647 h 735"/>
              <a:gd name="T8" fmla="*/ 2147483647 w 1165"/>
              <a:gd name="T9" fmla="*/ 2147483647 h 735"/>
              <a:gd name="T10" fmla="*/ 2147483647 w 1165"/>
              <a:gd name="T11" fmla="*/ 2147483647 h 735"/>
              <a:gd name="T12" fmla="*/ 2147483647 w 1165"/>
              <a:gd name="T13" fmla="*/ 2147483647 h 735"/>
              <a:gd name="T14" fmla="*/ 2147483647 w 1165"/>
              <a:gd name="T15" fmla="*/ 2147483647 h 735"/>
              <a:gd name="T16" fmla="*/ 2147483647 w 1165"/>
              <a:gd name="T17" fmla="*/ 2147483647 h 735"/>
              <a:gd name="T18" fmla="*/ 2147483647 w 1165"/>
              <a:gd name="T19" fmla="*/ 2147483647 h 735"/>
              <a:gd name="T20" fmla="*/ 2147483647 w 1165"/>
              <a:gd name="T21" fmla="*/ 2147483647 h 735"/>
              <a:gd name="T22" fmla="*/ 2147483647 w 1165"/>
              <a:gd name="T23" fmla="*/ 2147483647 h 735"/>
              <a:gd name="T24" fmla="*/ 2147483647 w 1165"/>
              <a:gd name="T25" fmla="*/ 2147483647 h 735"/>
              <a:gd name="T26" fmla="*/ 2147483647 w 1165"/>
              <a:gd name="T27" fmla="*/ 2147483647 h 735"/>
              <a:gd name="T28" fmla="*/ 2147483647 w 1165"/>
              <a:gd name="T29" fmla="*/ 2147483647 h 735"/>
              <a:gd name="T30" fmla="*/ 2147483647 w 1165"/>
              <a:gd name="T31" fmla="*/ 2147483647 h 735"/>
              <a:gd name="T32" fmla="*/ 2147483647 w 1165"/>
              <a:gd name="T33" fmla="*/ 2147483647 h 735"/>
              <a:gd name="T34" fmla="*/ 2147483647 w 1165"/>
              <a:gd name="T35" fmla="*/ 2147483647 h 735"/>
              <a:gd name="T36" fmla="*/ 2147483647 w 1165"/>
              <a:gd name="T37" fmla="*/ 2147483647 h 735"/>
              <a:gd name="T38" fmla="*/ 2147483647 w 1165"/>
              <a:gd name="T39" fmla="*/ 2147483647 h 735"/>
              <a:gd name="T40" fmla="*/ 2147483647 w 1165"/>
              <a:gd name="T41" fmla="*/ 2147483647 h 735"/>
              <a:gd name="T42" fmla="*/ 2147483647 w 1165"/>
              <a:gd name="T43" fmla="*/ 2147483647 h 735"/>
              <a:gd name="T44" fmla="*/ 2147483647 w 1165"/>
              <a:gd name="T45" fmla="*/ 2147483647 h 735"/>
              <a:gd name="T46" fmla="*/ 2147483647 w 1165"/>
              <a:gd name="T47" fmla="*/ 2147483647 h 735"/>
              <a:gd name="T48" fmla="*/ 2147483647 w 1165"/>
              <a:gd name="T49" fmla="*/ 2147483647 h 735"/>
              <a:gd name="T50" fmla="*/ 2147483647 w 1165"/>
              <a:gd name="T51" fmla="*/ 2147483647 h 735"/>
              <a:gd name="T52" fmla="*/ 2147483647 w 1165"/>
              <a:gd name="T53" fmla="*/ 2147483647 h 735"/>
              <a:gd name="T54" fmla="*/ 2147483647 w 1165"/>
              <a:gd name="T55" fmla="*/ 2147483647 h 735"/>
              <a:gd name="T56" fmla="*/ 2147483647 w 1165"/>
              <a:gd name="T57" fmla="*/ 2147483647 h 735"/>
              <a:gd name="T58" fmla="*/ 2147483647 w 1165"/>
              <a:gd name="T59" fmla="*/ 2147483647 h 735"/>
              <a:gd name="T60" fmla="*/ 2147483647 w 1165"/>
              <a:gd name="T61" fmla="*/ 2147483647 h 735"/>
              <a:gd name="T62" fmla="*/ 2147483647 w 1165"/>
              <a:gd name="T63" fmla="*/ 2147483647 h 735"/>
              <a:gd name="T64" fmla="*/ 2147483647 w 1165"/>
              <a:gd name="T65" fmla="*/ 2147483647 h 735"/>
              <a:gd name="T66" fmla="*/ 2147483647 w 1165"/>
              <a:gd name="T67" fmla="*/ 2147483647 h 735"/>
              <a:gd name="T68" fmla="*/ 2147483647 w 1165"/>
              <a:gd name="T69" fmla="*/ 2147483647 h 735"/>
              <a:gd name="T70" fmla="*/ 2147483647 w 1165"/>
              <a:gd name="T71" fmla="*/ 2147483647 h 735"/>
              <a:gd name="T72" fmla="*/ 2147483647 w 1165"/>
              <a:gd name="T73" fmla="*/ 2147483647 h 735"/>
              <a:gd name="T74" fmla="*/ 2147483647 w 1165"/>
              <a:gd name="T75" fmla="*/ 2147483647 h 735"/>
              <a:gd name="T76" fmla="*/ 2147483647 w 1165"/>
              <a:gd name="T77" fmla="*/ 2147483647 h 735"/>
              <a:gd name="T78" fmla="*/ 2147483647 w 1165"/>
              <a:gd name="T79" fmla="*/ 2147483647 h 735"/>
              <a:gd name="T80" fmla="*/ 2147483647 w 1165"/>
              <a:gd name="T81" fmla="*/ 2147483647 h 735"/>
              <a:gd name="T82" fmla="*/ 2147483647 w 1165"/>
              <a:gd name="T83" fmla="*/ 2147483647 h 735"/>
              <a:gd name="T84" fmla="*/ 2147483647 w 1165"/>
              <a:gd name="T85" fmla="*/ 2147483647 h 735"/>
              <a:gd name="T86" fmla="*/ 2147483647 w 1165"/>
              <a:gd name="T87" fmla="*/ 2147483647 h 735"/>
              <a:gd name="T88" fmla="*/ 2147483647 w 1165"/>
              <a:gd name="T89" fmla="*/ 2147483647 h 735"/>
              <a:gd name="T90" fmla="*/ 2147483647 w 1165"/>
              <a:gd name="T91" fmla="*/ 0 h 735"/>
              <a:gd name="T92" fmla="*/ 2147483647 w 1165"/>
              <a:gd name="T93" fmla="*/ 2147483647 h 735"/>
              <a:gd name="T94" fmla="*/ 2147483647 w 1165"/>
              <a:gd name="T95" fmla="*/ 2147483647 h 735"/>
              <a:gd name="T96" fmla="*/ 2147483647 w 1165"/>
              <a:gd name="T97" fmla="*/ 2147483647 h 735"/>
              <a:gd name="T98" fmla="*/ 2147483647 w 1165"/>
              <a:gd name="T99" fmla="*/ 2147483647 h 735"/>
              <a:gd name="T100" fmla="*/ 2147483647 w 1165"/>
              <a:gd name="T101" fmla="*/ 2147483647 h 735"/>
              <a:gd name="T102" fmla="*/ 2147483647 w 1165"/>
              <a:gd name="T103" fmla="*/ 2147483647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72"/>
          <p:cNvSpPr>
            <a:spLocks/>
          </p:cNvSpPr>
          <p:nvPr/>
        </p:nvSpPr>
        <p:spPr bwMode="auto">
          <a:xfrm rot="5711957">
            <a:off x="6362416" y="3807050"/>
            <a:ext cx="667685" cy="619269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73"/>
          <p:cNvSpPr>
            <a:spLocks/>
          </p:cNvSpPr>
          <p:nvPr/>
        </p:nvSpPr>
        <p:spPr bwMode="auto">
          <a:xfrm>
            <a:off x="6349000" y="1379750"/>
            <a:ext cx="825632" cy="702896"/>
          </a:xfrm>
          <a:custGeom>
            <a:avLst/>
            <a:gdLst>
              <a:gd name="T0" fmla="*/ 2147483647 w 1050"/>
              <a:gd name="T1" fmla="*/ 2147483647 h 709"/>
              <a:gd name="T2" fmla="*/ 2147483647 w 1050"/>
              <a:gd name="T3" fmla="*/ 2147483647 h 709"/>
              <a:gd name="T4" fmla="*/ 2147483647 w 1050"/>
              <a:gd name="T5" fmla="*/ 2147483647 h 709"/>
              <a:gd name="T6" fmla="*/ 2147483647 w 1050"/>
              <a:gd name="T7" fmla="*/ 2147483647 h 709"/>
              <a:gd name="T8" fmla="*/ 2147483647 w 1050"/>
              <a:gd name="T9" fmla="*/ 2147483647 h 709"/>
              <a:gd name="T10" fmla="*/ 2147483647 w 1050"/>
              <a:gd name="T11" fmla="*/ 2147483647 h 709"/>
              <a:gd name="T12" fmla="*/ 2147483647 w 1050"/>
              <a:gd name="T13" fmla="*/ 2147483647 h 709"/>
              <a:gd name="T14" fmla="*/ 2147483647 w 1050"/>
              <a:gd name="T15" fmla="*/ 2147483647 h 709"/>
              <a:gd name="T16" fmla="*/ 2147483647 w 1050"/>
              <a:gd name="T17" fmla="*/ 2147483647 h 709"/>
              <a:gd name="T18" fmla="*/ 2147483647 w 1050"/>
              <a:gd name="T19" fmla="*/ 2147483647 h 709"/>
              <a:gd name="T20" fmla="*/ 2147483647 w 1050"/>
              <a:gd name="T21" fmla="*/ 2147483647 h 709"/>
              <a:gd name="T22" fmla="*/ 2147483647 w 1050"/>
              <a:gd name="T23" fmla="*/ 2147483647 h 709"/>
              <a:gd name="T24" fmla="*/ 2147483647 w 1050"/>
              <a:gd name="T25" fmla="*/ 2147483647 h 709"/>
              <a:gd name="T26" fmla="*/ 2147483647 w 1050"/>
              <a:gd name="T27" fmla="*/ 2147483647 h 709"/>
              <a:gd name="T28" fmla="*/ 2147483647 w 1050"/>
              <a:gd name="T29" fmla="*/ 2147483647 h 709"/>
              <a:gd name="T30" fmla="*/ 2147483647 w 1050"/>
              <a:gd name="T31" fmla="*/ 2147483647 h 709"/>
              <a:gd name="T32" fmla="*/ 2147483647 w 1050"/>
              <a:gd name="T33" fmla="*/ 2147483647 h 709"/>
              <a:gd name="T34" fmla="*/ 2147483647 w 1050"/>
              <a:gd name="T35" fmla="*/ 2147483647 h 709"/>
              <a:gd name="T36" fmla="*/ 2147483647 w 1050"/>
              <a:gd name="T37" fmla="*/ 2147483647 h 709"/>
              <a:gd name="T38" fmla="*/ 2147483647 w 1050"/>
              <a:gd name="T39" fmla="*/ 2147483647 h 709"/>
              <a:gd name="T40" fmla="*/ 2147483647 w 1050"/>
              <a:gd name="T41" fmla="*/ 2147483647 h 709"/>
              <a:gd name="T42" fmla="*/ 2147483647 w 1050"/>
              <a:gd name="T43" fmla="*/ 2147483647 h 709"/>
              <a:gd name="T44" fmla="*/ 2147483647 w 1050"/>
              <a:gd name="T45" fmla="*/ 2147483647 h 709"/>
              <a:gd name="T46" fmla="*/ 2147483647 w 1050"/>
              <a:gd name="T47" fmla="*/ 2147483647 h 709"/>
              <a:gd name="T48" fmla="*/ 2147483647 w 1050"/>
              <a:gd name="T49" fmla="*/ 2147483647 h 709"/>
              <a:gd name="T50" fmla="*/ 2147483647 w 1050"/>
              <a:gd name="T51" fmla="*/ 2147483647 h 709"/>
              <a:gd name="T52" fmla="*/ 2147483647 w 1050"/>
              <a:gd name="T53" fmla="*/ 2147483647 h 709"/>
              <a:gd name="T54" fmla="*/ 2147483647 w 1050"/>
              <a:gd name="T55" fmla="*/ 2147483647 h 709"/>
              <a:gd name="T56" fmla="*/ 2147483647 w 1050"/>
              <a:gd name="T57" fmla="*/ 2147483647 h 709"/>
              <a:gd name="T58" fmla="*/ 2147483647 w 1050"/>
              <a:gd name="T59" fmla="*/ 2147483647 h 709"/>
              <a:gd name="T60" fmla="*/ 2147483647 w 1050"/>
              <a:gd name="T61" fmla="*/ 2147483647 h 709"/>
              <a:gd name="T62" fmla="*/ 2147483647 w 1050"/>
              <a:gd name="T63" fmla="*/ 2147483647 h 709"/>
              <a:gd name="T64" fmla="*/ 2147483647 w 1050"/>
              <a:gd name="T65" fmla="*/ 2147483647 h 709"/>
              <a:gd name="T66" fmla="*/ 2147483647 w 1050"/>
              <a:gd name="T67" fmla="*/ 2147483647 h 709"/>
              <a:gd name="T68" fmla="*/ 2147483647 w 1050"/>
              <a:gd name="T69" fmla="*/ 2147483647 h 709"/>
              <a:gd name="T70" fmla="*/ 2147483647 w 1050"/>
              <a:gd name="T71" fmla="*/ 2147483647 h 709"/>
              <a:gd name="T72" fmla="*/ 2147483647 w 1050"/>
              <a:gd name="T73" fmla="*/ 2147483647 h 709"/>
              <a:gd name="T74" fmla="*/ 2147483647 w 1050"/>
              <a:gd name="T75" fmla="*/ 2147483647 h 709"/>
              <a:gd name="T76" fmla="*/ 2147483647 w 1050"/>
              <a:gd name="T77" fmla="*/ 2147483647 h 709"/>
              <a:gd name="T78" fmla="*/ 2147483647 w 1050"/>
              <a:gd name="T79" fmla="*/ 2147483647 h 709"/>
              <a:gd name="T80" fmla="*/ 2147483647 w 1050"/>
              <a:gd name="T81" fmla="*/ 2147483647 h 709"/>
              <a:gd name="T82" fmla="*/ 2147483647 w 1050"/>
              <a:gd name="T83" fmla="*/ 2147483647 h 709"/>
              <a:gd name="T84" fmla="*/ 2147483647 w 1050"/>
              <a:gd name="T85" fmla="*/ 2147483647 h 709"/>
              <a:gd name="T86" fmla="*/ 2147483647 w 1050"/>
              <a:gd name="T87" fmla="*/ 0 h 709"/>
              <a:gd name="T88" fmla="*/ 2147483647 w 1050"/>
              <a:gd name="T89" fmla="*/ 2147483647 h 709"/>
              <a:gd name="T90" fmla="*/ 2147483647 w 1050"/>
              <a:gd name="T91" fmla="*/ 2147483647 h 709"/>
              <a:gd name="T92" fmla="*/ 2147483647 w 1050"/>
              <a:gd name="T93" fmla="*/ 2147483647 h 709"/>
              <a:gd name="T94" fmla="*/ 2147483647 w 1050"/>
              <a:gd name="T95" fmla="*/ 2147483647 h 709"/>
              <a:gd name="T96" fmla="*/ 2147483647 w 1050"/>
              <a:gd name="T97" fmla="*/ 2147483647 h 709"/>
              <a:gd name="T98" fmla="*/ 2147483647 w 1050"/>
              <a:gd name="T99" fmla="*/ 2147483647 h 709"/>
              <a:gd name="T100" fmla="*/ 2147483647 w 1050"/>
              <a:gd name="T101" fmla="*/ 2147483647 h 709"/>
              <a:gd name="T102" fmla="*/ 2147483647 w 1050"/>
              <a:gd name="T103" fmla="*/ 2147483647 h 709"/>
              <a:gd name="T104" fmla="*/ 2147483647 w 1050"/>
              <a:gd name="T105" fmla="*/ 2147483647 h 709"/>
              <a:gd name="T106" fmla="*/ 2147483647 w 1050"/>
              <a:gd name="T107" fmla="*/ 2147483647 h 709"/>
              <a:gd name="T108" fmla="*/ 2147483647 w 1050"/>
              <a:gd name="T109" fmla="*/ 2147483647 h 709"/>
              <a:gd name="T110" fmla="*/ 2147483647 w 1050"/>
              <a:gd name="T111" fmla="*/ 2147483647 h 709"/>
              <a:gd name="T112" fmla="*/ 2147483647 w 1050"/>
              <a:gd name="T113" fmla="*/ 2147483647 h 709"/>
              <a:gd name="T114" fmla="*/ 2147483647 w 1050"/>
              <a:gd name="T115" fmla="*/ 2147483647 h 709"/>
              <a:gd name="T116" fmla="*/ 2147483647 w 1050"/>
              <a:gd name="T117" fmla="*/ 2147483647 h 709"/>
              <a:gd name="T118" fmla="*/ 2147483647 w 1050"/>
              <a:gd name="T119" fmla="*/ 2147483647 h 709"/>
              <a:gd name="T120" fmla="*/ 2147483647 w 1050"/>
              <a:gd name="T121" fmla="*/ 2147483647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82"/>
          <p:cNvSpPr>
            <a:spLocks/>
          </p:cNvSpPr>
          <p:nvPr/>
        </p:nvSpPr>
        <p:spPr bwMode="auto">
          <a:xfrm rot="10800000">
            <a:off x="6283488" y="2276339"/>
            <a:ext cx="956656" cy="534582"/>
          </a:xfrm>
          <a:custGeom>
            <a:avLst/>
            <a:gdLst>
              <a:gd name="T0" fmla="*/ 2147483647 w 1221"/>
              <a:gd name="T1" fmla="*/ 0 h 540"/>
              <a:gd name="T2" fmla="*/ 2147483647 w 1221"/>
              <a:gd name="T3" fmla="*/ 2147483647 h 540"/>
              <a:gd name="T4" fmla="*/ 2147483647 w 1221"/>
              <a:gd name="T5" fmla="*/ 2147483647 h 540"/>
              <a:gd name="T6" fmla="*/ 2147483647 w 1221"/>
              <a:gd name="T7" fmla="*/ 2147483647 h 540"/>
              <a:gd name="T8" fmla="*/ 2147483647 w 1221"/>
              <a:gd name="T9" fmla="*/ 2147483647 h 540"/>
              <a:gd name="T10" fmla="*/ 2147483647 w 1221"/>
              <a:gd name="T11" fmla="*/ 2147483647 h 540"/>
              <a:gd name="T12" fmla="*/ 2147483647 w 1221"/>
              <a:gd name="T13" fmla="*/ 2147483647 h 540"/>
              <a:gd name="T14" fmla="*/ 2147483647 w 1221"/>
              <a:gd name="T15" fmla="*/ 2147483647 h 540"/>
              <a:gd name="T16" fmla="*/ 2147483647 w 1221"/>
              <a:gd name="T17" fmla="*/ 2147483647 h 540"/>
              <a:gd name="T18" fmla="*/ 2147483647 w 1221"/>
              <a:gd name="T19" fmla="*/ 2147483647 h 540"/>
              <a:gd name="T20" fmla="*/ 2147483647 w 1221"/>
              <a:gd name="T21" fmla="*/ 2147483647 h 540"/>
              <a:gd name="T22" fmla="*/ 2147483647 w 1221"/>
              <a:gd name="T23" fmla="*/ 2147483647 h 540"/>
              <a:gd name="T24" fmla="*/ 2147483647 w 1221"/>
              <a:gd name="T25" fmla="*/ 2147483647 h 540"/>
              <a:gd name="T26" fmla="*/ 2147483647 w 1221"/>
              <a:gd name="T27" fmla="*/ 2147483647 h 540"/>
              <a:gd name="T28" fmla="*/ 2147483647 w 1221"/>
              <a:gd name="T29" fmla="*/ 2147483647 h 540"/>
              <a:gd name="T30" fmla="*/ 2147483647 w 1221"/>
              <a:gd name="T31" fmla="*/ 2147483647 h 540"/>
              <a:gd name="T32" fmla="*/ 2147483647 w 1221"/>
              <a:gd name="T33" fmla="*/ 2147483647 h 540"/>
              <a:gd name="T34" fmla="*/ 2147483647 w 1221"/>
              <a:gd name="T35" fmla="*/ 2147483647 h 540"/>
              <a:gd name="T36" fmla="*/ 2147483647 w 1221"/>
              <a:gd name="T37" fmla="*/ 2147483647 h 540"/>
              <a:gd name="T38" fmla="*/ 2147483647 w 1221"/>
              <a:gd name="T39" fmla="*/ 2147483647 h 540"/>
              <a:gd name="T40" fmla="*/ 2147483647 w 1221"/>
              <a:gd name="T41" fmla="*/ 2147483647 h 540"/>
              <a:gd name="T42" fmla="*/ 2147483647 w 1221"/>
              <a:gd name="T43" fmla="*/ 2147483647 h 540"/>
              <a:gd name="T44" fmla="*/ 2147483647 w 1221"/>
              <a:gd name="T45" fmla="*/ 2147483647 h 540"/>
              <a:gd name="T46" fmla="*/ 2147483647 w 1221"/>
              <a:gd name="T47" fmla="*/ 2147483647 h 540"/>
              <a:gd name="T48" fmla="*/ 2147483647 w 1221"/>
              <a:gd name="T49" fmla="*/ 2147483647 h 540"/>
              <a:gd name="T50" fmla="*/ 2147483647 w 1221"/>
              <a:gd name="T51" fmla="*/ 2147483647 h 540"/>
              <a:gd name="T52" fmla="*/ 2147483647 w 1221"/>
              <a:gd name="T53" fmla="*/ 2147483647 h 540"/>
              <a:gd name="T54" fmla="*/ 2147483647 w 1221"/>
              <a:gd name="T55" fmla="*/ 2147483647 h 540"/>
              <a:gd name="T56" fmla="*/ 2147483647 w 1221"/>
              <a:gd name="T57" fmla="*/ 2147483647 h 540"/>
              <a:gd name="T58" fmla="*/ 2147483647 w 1221"/>
              <a:gd name="T59" fmla="*/ 2147483647 h 540"/>
              <a:gd name="T60" fmla="*/ 2147483647 w 1221"/>
              <a:gd name="T61" fmla="*/ 2147483647 h 540"/>
              <a:gd name="T62" fmla="*/ 2147483647 w 1221"/>
              <a:gd name="T63" fmla="*/ 2147483647 h 540"/>
              <a:gd name="T64" fmla="*/ 2147483647 w 1221"/>
              <a:gd name="T65" fmla="*/ 2147483647 h 540"/>
              <a:gd name="T66" fmla="*/ 2147483647 w 1221"/>
              <a:gd name="T67" fmla="*/ 2147483647 h 540"/>
              <a:gd name="T68" fmla="*/ 2147483647 w 1221"/>
              <a:gd name="T69" fmla="*/ 2147483647 h 540"/>
              <a:gd name="T70" fmla="*/ 2147483647 w 1221"/>
              <a:gd name="T71" fmla="*/ 2147483647 h 540"/>
              <a:gd name="T72" fmla="*/ 2147483647 w 1221"/>
              <a:gd name="T73" fmla="*/ 2147483647 h 540"/>
              <a:gd name="T74" fmla="*/ 2147483647 w 1221"/>
              <a:gd name="T75" fmla="*/ 2147483647 h 540"/>
              <a:gd name="T76" fmla="*/ 2147483647 w 1221"/>
              <a:gd name="T77" fmla="*/ 2147483647 h 540"/>
              <a:gd name="T78" fmla="*/ 2147483647 w 1221"/>
              <a:gd name="T79" fmla="*/ 2147483647 h 540"/>
              <a:gd name="T80" fmla="*/ 2147483647 w 1221"/>
              <a:gd name="T81" fmla="*/ 2147483647 h 540"/>
              <a:gd name="T82" fmla="*/ 2147483647 w 1221"/>
              <a:gd name="T83" fmla="*/ 2147483647 h 540"/>
              <a:gd name="T84" fmla="*/ 2147483647 w 1221"/>
              <a:gd name="T85" fmla="*/ 2147483647 h 540"/>
              <a:gd name="T86" fmla="*/ 2147483647 w 1221"/>
              <a:gd name="T87" fmla="*/ 2147483647 h 540"/>
              <a:gd name="T88" fmla="*/ 2147483647 w 1221"/>
              <a:gd name="T89" fmla="*/ 2147483647 h 540"/>
              <a:gd name="T90" fmla="*/ 2147483647 w 1221"/>
              <a:gd name="T91" fmla="*/ 2147483647 h 540"/>
              <a:gd name="T92" fmla="*/ 2147483647 w 1221"/>
              <a:gd name="T93" fmla="*/ 2147483647 h 540"/>
              <a:gd name="T94" fmla="*/ 2147483647 w 1221"/>
              <a:gd name="T95" fmla="*/ 2147483647 h 540"/>
              <a:gd name="T96" fmla="*/ 2147483647 w 1221"/>
              <a:gd name="T97" fmla="*/ 2147483647 h 540"/>
              <a:gd name="T98" fmla="*/ 2147483647 w 1221"/>
              <a:gd name="T99" fmla="*/ 2147483647 h 540"/>
              <a:gd name="T100" fmla="*/ 2147483647 w 1221"/>
              <a:gd name="T101" fmla="*/ 2147483647 h 540"/>
              <a:gd name="T102" fmla="*/ 2147483647 w 1221"/>
              <a:gd name="T103" fmla="*/ 2147483647 h 540"/>
              <a:gd name="T104" fmla="*/ 2147483647 w 1221"/>
              <a:gd name="T105" fmla="*/ 2147483647 h 540"/>
              <a:gd name="T106" fmla="*/ 2147483647 w 1221"/>
              <a:gd name="T107" fmla="*/ 2147483647 h 540"/>
              <a:gd name="T108" fmla="*/ 2147483647 w 1221"/>
              <a:gd name="T109" fmla="*/ 2147483647 h 540"/>
              <a:gd name="T110" fmla="*/ 2147483647 w 1221"/>
              <a:gd name="T111" fmla="*/ 2147483647 h 540"/>
              <a:gd name="T112" fmla="*/ 2147483647 w 1221"/>
              <a:gd name="T113" fmla="*/ 2147483647 h 540"/>
              <a:gd name="T114" fmla="*/ 2147483647 w 1221"/>
              <a:gd name="T115" fmla="*/ 2147483647 h 540"/>
              <a:gd name="T116" fmla="*/ 2147483647 w 1221"/>
              <a:gd name="T117" fmla="*/ 2147483647 h 540"/>
              <a:gd name="T118" fmla="*/ 2147483647 w 1221"/>
              <a:gd name="T119" fmla="*/ 2147483647 h 540"/>
              <a:gd name="T120" fmla="*/ 2147483647 w 1221"/>
              <a:gd name="T121" fmla="*/ 2147483647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83"/>
          <p:cNvSpPr>
            <a:spLocks/>
          </p:cNvSpPr>
          <p:nvPr/>
        </p:nvSpPr>
        <p:spPr bwMode="auto">
          <a:xfrm>
            <a:off x="6349000" y="4631454"/>
            <a:ext cx="795119" cy="631972"/>
          </a:xfrm>
          <a:custGeom>
            <a:avLst/>
            <a:gdLst>
              <a:gd name="T0" fmla="*/ 2147483647 w 1009"/>
              <a:gd name="T1" fmla="*/ 2147483647 h 635"/>
              <a:gd name="T2" fmla="*/ 2147483647 w 1009"/>
              <a:gd name="T3" fmla="*/ 2147483647 h 635"/>
              <a:gd name="T4" fmla="*/ 2147483647 w 1009"/>
              <a:gd name="T5" fmla="*/ 2147483647 h 635"/>
              <a:gd name="T6" fmla="*/ 2147483647 w 1009"/>
              <a:gd name="T7" fmla="*/ 2147483647 h 635"/>
              <a:gd name="T8" fmla="*/ 2147483647 w 1009"/>
              <a:gd name="T9" fmla="*/ 2147483647 h 635"/>
              <a:gd name="T10" fmla="*/ 2147483647 w 1009"/>
              <a:gd name="T11" fmla="*/ 2147483647 h 635"/>
              <a:gd name="T12" fmla="*/ 2147483647 w 1009"/>
              <a:gd name="T13" fmla="*/ 2147483647 h 635"/>
              <a:gd name="T14" fmla="*/ 2147483647 w 1009"/>
              <a:gd name="T15" fmla="*/ 2147483647 h 635"/>
              <a:gd name="T16" fmla="*/ 2147483647 w 1009"/>
              <a:gd name="T17" fmla="*/ 2147483647 h 635"/>
              <a:gd name="T18" fmla="*/ 2147483647 w 1009"/>
              <a:gd name="T19" fmla="*/ 2147483647 h 635"/>
              <a:gd name="T20" fmla="*/ 2147483647 w 1009"/>
              <a:gd name="T21" fmla="*/ 2147483647 h 635"/>
              <a:gd name="T22" fmla="*/ 2147483647 w 1009"/>
              <a:gd name="T23" fmla="*/ 2147483647 h 635"/>
              <a:gd name="T24" fmla="*/ 2147483647 w 1009"/>
              <a:gd name="T25" fmla="*/ 2147483647 h 635"/>
              <a:gd name="T26" fmla="*/ 2147483647 w 1009"/>
              <a:gd name="T27" fmla="*/ 2147483647 h 635"/>
              <a:gd name="T28" fmla="*/ 2147483647 w 1009"/>
              <a:gd name="T29" fmla="*/ 2147483647 h 635"/>
              <a:gd name="T30" fmla="*/ 2147483647 w 1009"/>
              <a:gd name="T31" fmla="*/ 2147483647 h 635"/>
              <a:gd name="T32" fmla="*/ 2147483647 w 1009"/>
              <a:gd name="T33" fmla="*/ 2147483647 h 635"/>
              <a:gd name="T34" fmla="*/ 2147483647 w 1009"/>
              <a:gd name="T35" fmla="*/ 2147483647 h 635"/>
              <a:gd name="T36" fmla="*/ 2147483647 w 1009"/>
              <a:gd name="T37" fmla="*/ 2147483647 h 635"/>
              <a:gd name="T38" fmla="*/ 2147483647 w 1009"/>
              <a:gd name="T39" fmla="*/ 2147483647 h 635"/>
              <a:gd name="T40" fmla="*/ 2147483647 w 1009"/>
              <a:gd name="T41" fmla="*/ 2147483647 h 635"/>
              <a:gd name="T42" fmla="*/ 2147483647 w 1009"/>
              <a:gd name="T43" fmla="*/ 2147483647 h 635"/>
              <a:gd name="T44" fmla="*/ 2147483647 w 1009"/>
              <a:gd name="T45" fmla="*/ 2147483647 h 635"/>
              <a:gd name="T46" fmla="*/ 2147483647 w 1009"/>
              <a:gd name="T47" fmla="*/ 2147483647 h 635"/>
              <a:gd name="T48" fmla="*/ 2147483647 w 1009"/>
              <a:gd name="T49" fmla="*/ 2147483647 h 635"/>
              <a:gd name="T50" fmla="*/ 2147483647 w 1009"/>
              <a:gd name="T51" fmla="*/ 2147483647 h 635"/>
              <a:gd name="T52" fmla="*/ 2147483647 w 1009"/>
              <a:gd name="T53" fmla="*/ 2147483647 h 635"/>
              <a:gd name="T54" fmla="*/ 2147483647 w 1009"/>
              <a:gd name="T55" fmla="*/ 2147483647 h 635"/>
              <a:gd name="T56" fmla="*/ 2147483647 w 1009"/>
              <a:gd name="T57" fmla="*/ 2147483647 h 635"/>
              <a:gd name="T58" fmla="*/ 2147483647 w 1009"/>
              <a:gd name="T59" fmla="*/ 2147483647 h 635"/>
              <a:gd name="T60" fmla="*/ 2147483647 w 1009"/>
              <a:gd name="T61" fmla="*/ 2147483647 h 635"/>
              <a:gd name="T62" fmla="*/ 2147483647 w 1009"/>
              <a:gd name="T63" fmla="*/ 2147483647 h 635"/>
              <a:gd name="T64" fmla="*/ 2147483647 w 1009"/>
              <a:gd name="T65" fmla="*/ 2147483647 h 635"/>
              <a:gd name="T66" fmla="*/ 2147483647 w 1009"/>
              <a:gd name="T67" fmla="*/ 2147483647 h 635"/>
              <a:gd name="T68" fmla="*/ 2147483647 w 1009"/>
              <a:gd name="T69" fmla="*/ 2147483647 h 635"/>
              <a:gd name="T70" fmla="*/ 2147483647 w 1009"/>
              <a:gd name="T71" fmla="*/ 2147483647 h 635"/>
              <a:gd name="T72" fmla="*/ 2147483647 w 1009"/>
              <a:gd name="T73" fmla="*/ 2147483647 h 635"/>
              <a:gd name="T74" fmla="*/ 2147483647 w 1009"/>
              <a:gd name="T75" fmla="*/ 2147483647 h 635"/>
              <a:gd name="T76" fmla="*/ 2147483647 w 1009"/>
              <a:gd name="T77" fmla="*/ 2147483647 h 635"/>
              <a:gd name="T78" fmla="*/ 2147483647 w 1009"/>
              <a:gd name="T79" fmla="*/ 2147483647 h 635"/>
              <a:gd name="T80" fmla="*/ 2147483647 w 1009"/>
              <a:gd name="T81" fmla="*/ 2147483647 h 635"/>
              <a:gd name="T82" fmla="*/ 2147483647 w 1009"/>
              <a:gd name="T83" fmla="*/ 2147483647 h 635"/>
              <a:gd name="T84" fmla="*/ 2147483647 w 1009"/>
              <a:gd name="T85" fmla="*/ 2147483647 h 635"/>
              <a:gd name="T86" fmla="*/ 2147483647 w 1009"/>
              <a:gd name="T87" fmla="*/ 2147483647 h 635"/>
              <a:gd name="T88" fmla="*/ 2147483647 w 1009"/>
              <a:gd name="T89" fmla="*/ 2147483647 h 635"/>
              <a:gd name="T90" fmla="*/ 2147483647 w 1009"/>
              <a:gd name="T91" fmla="*/ 2147483647 h 635"/>
              <a:gd name="T92" fmla="*/ 2147483647 w 1009"/>
              <a:gd name="T93" fmla="*/ 2147483647 h 635"/>
              <a:gd name="T94" fmla="*/ 2147483647 w 1009"/>
              <a:gd name="T95" fmla="*/ 2147483647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9966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Freeform 84"/>
          <p:cNvSpPr>
            <a:spLocks/>
          </p:cNvSpPr>
          <p:nvPr/>
        </p:nvSpPr>
        <p:spPr bwMode="auto">
          <a:xfrm>
            <a:off x="5071750" y="4716981"/>
            <a:ext cx="857939" cy="526114"/>
          </a:xfrm>
          <a:custGeom>
            <a:avLst/>
            <a:gdLst>
              <a:gd name="T0" fmla="*/ 2147483647 w 1092"/>
              <a:gd name="T1" fmla="*/ 2147483647 h 531"/>
              <a:gd name="T2" fmla="*/ 2147483647 w 1092"/>
              <a:gd name="T3" fmla="*/ 2147483647 h 531"/>
              <a:gd name="T4" fmla="*/ 2147483647 w 1092"/>
              <a:gd name="T5" fmla="*/ 2147483647 h 531"/>
              <a:gd name="T6" fmla="*/ 2147483647 w 1092"/>
              <a:gd name="T7" fmla="*/ 2147483647 h 531"/>
              <a:gd name="T8" fmla="*/ 2147483647 w 1092"/>
              <a:gd name="T9" fmla="*/ 2147483647 h 531"/>
              <a:gd name="T10" fmla="*/ 2147483647 w 1092"/>
              <a:gd name="T11" fmla="*/ 2147483647 h 531"/>
              <a:gd name="T12" fmla="*/ 2147483647 w 1092"/>
              <a:gd name="T13" fmla="*/ 0 h 531"/>
              <a:gd name="T14" fmla="*/ 2147483647 w 1092"/>
              <a:gd name="T15" fmla="*/ 2147483647 h 531"/>
              <a:gd name="T16" fmla="*/ 2147483647 w 1092"/>
              <a:gd name="T17" fmla="*/ 2147483647 h 531"/>
              <a:gd name="T18" fmla="*/ 2147483647 w 1092"/>
              <a:gd name="T19" fmla="*/ 2147483647 h 531"/>
              <a:gd name="T20" fmla="*/ 2147483647 w 1092"/>
              <a:gd name="T21" fmla="*/ 2147483647 h 531"/>
              <a:gd name="T22" fmla="*/ 2147483647 w 1092"/>
              <a:gd name="T23" fmla="*/ 2147483647 h 531"/>
              <a:gd name="T24" fmla="*/ 2147483647 w 1092"/>
              <a:gd name="T25" fmla="*/ 2147483647 h 531"/>
              <a:gd name="T26" fmla="*/ 2147483647 w 1092"/>
              <a:gd name="T27" fmla="*/ 2147483647 h 531"/>
              <a:gd name="T28" fmla="*/ 2147483647 w 1092"/>
              <a:gd name="T29" fmla="*/ 2147483647 h 531"/>
              <a:gd name="T30" fmla="*/ 2147483647 w 1092"/>
              <a:gd name="T31" fmla="*/ 2147483647 h 531"/>
              <a:gd name="T32" fmla="*/ 2147483647 w 1092"/>
              <a:gd name="T33" fmla="*/ 2147483647 h 531"/>
              <a:gd name="T34" fmla="*/ 2147483647 w 1092"/>
              <a:gd name="T35" fmla="*/ 2147483647 h 531"/>
              <a:gd name="T36" fmla="*/ 2147483647 w 1092"/>
              <a:gd name="T37" fmla="*/ 2147483647 h 531"/>
              <a:gd name="T38" fmla="*/ 2147483647 w 1092"/>
              <a:gd name="T39" fmla="*/ 2147483647 h 531"/>
              <a:gd name="T40" fmla="*/ 2147483647 w 1092"/>
              <a:gd name="T41" fmla="*/ 2147483647 h 531"/>
              <a:gd name="T42" fmla="*/ 2147483647 w 1092"/>
              <a:gd name="T43" fmla="*/ 2147483647 h 531"/>
              <a:gd name="T44" fmla="*/ 2147483647 w 1092"/>
              <a:gd name="T45" fmla="*/ 2147483647 h 531"/>
              <a:gd name="T46" fmla="*/ 2147483647 w 1092"/>
              <a:gd name="T47" fmla="*/ 2147483647 h 531"/>
              <a:gd name="T48" fmla="*/ 2147483647 w 1092"/>
              <a:gd name="T49" fmla="*/ 2147483647 h 531"/>
              <a:gd name="T50" fmla="*/ 2147483647 w 1092"/>
              <a:gd name="T51" fmla="*/ 2147483647 h 531"/>
              <a:gd name="T52" fmla="*/ 2147483647 w 1092"/>
              <a:gd name="T53" fmla="*/ 2147483647 h 531"/>
              <a:gd name="T54" fmla="*/ 2147483647 w 1092"/>
              <a:gd name="T55" fmla="*/ 2147483647 h 531"/>
              <a:gd name="T56" fmla="*/ 2147483647 w 1092"/>
              <a:gd name="T57" fmla="*/ 2147483647 h 531"/>
              <a:gd name="T58" fmla="*/ 2147483647 w 1092"/>
              <a:gd name="T59" fmla="*/ 2147483647 h 531"/>
              <a:gd name="T60" fmla="*/ 2147483647 w 1092"/>
              <a:gd name="T61" fmla="*/ 2147483647 h 531"/>
              <a:gd name="T62" fmla="*/ 2147483647 w 1092"/>
              <a:gd name="T63" fmla="*/ 2147483647 h 531"/>
              <a:gd name="T64" fmla="*/ 2147483647 w 1092"/>
              <a:gd name="T65" fmla="*/ 2147483647 h 531"/>
              <a:gd name="T66" fmla="*/ 2147483647 w 1092"/>
              <a:gd name="T67" fmla="*/ 2147483647 h 531"/>
              <a:gd name="T68" fmla="*/ 2147483647 w 1092"/>
              <a:gd name="T69" fmla="*/ 2147483647 h 531"/>
              <a:gd name="T70" fmla="*/ 2147483647 w 1092"/>
              <a:gd name="T71" fmla="*/ 2147483647 h 531"/>
              <a:gd name="T72" fmla="*/ 2147483647 w 1092"/>
              <a:gd name="T73" fmla="*/ 2147483647 h 531"/>
              <a:gd name="T74" fmla="*/ 2147483647 w 1092"/>
              <a:gd name="T75" fmla="*/ 2147483647 h 531"/>
              <a:gd name="T76" fmla="*/ 2147483647 w 1092"/>
              <a:gd name="T77" fmla="*/ 2147483647 h 531"/>
              <a:gd name="T78" fmla="*/ 2147483647 w 1092"/>
              <a:gd name="T79" fmla="*/ 2147483647 h 531"/>
              <a:gd name="T80" fmla="*/ 2147483647 w 1092"/>
              <a:gd name="T81" fmla="*/ 2147483647 h 531"/>
              <a:gd name="T82" fmla="*/ 2147483647 w 1092"/>
              <a:gd name="T83" fmla="*/ 2147483647 h 531"/>
              <a:gd name="T84" fmla="*/ 2147483647 w 1092"/>
              <a:gd name="T85" fmla="*/ 2147483647 h 531"/>
              <a:gd name="T86" fmla="*/ 2147483647 w 1092"/>
              <a:gd name="T87" fmla="*/ 2147483647 h 531"/>
              <a:gd name="T88" fmla="*/ 2147483647 w 1092"/>
              <a:gd name="T89" fmla="*/ 2147483647 h 531"/>
              <a:gd name="T90" fmla="*/ 2147483647 w 1092"/>
              <a:gd name="T91" fmla="*/ 2147483647 h 531"/>
              <a:gd name="T92" fmla="*/ 2147483647 w 1092"/>
              <a:gd name="T93" fmla="*/ 2147483647 h 531"/>
              <a:gd name="T94" fmla="*/ 2147483647 w 1092"/>
              <a:gd name="T95" fmla="*/ 2147483647 h 531"/>
              <a:gd name="T96" fmla="*/ 2147483647 w 1092"/>
              <a:gd name="T97" fmla="*/ 2147483647 h 531"/>
              <a:gd name="T98" fmla="*/ 2147483647 w 1092"/>
              <a:gd name="T99" fmla="*/ 2147483647 h 531"/>
              <a:gd name="T100" fmla="*/ 2147483647 w 1092"/>
              <a:gd name="T101" fmla="*/ 2147483647 h 531"/>
              <a:gd name="T102" fmla="*/ 2147483647 w 1092"/>
              <a:gd name="T103" fmla="*/ 2147483647 h 531"/>
              <a:gd name="T104" fmla="*/ 2147483647 w 1092"/>
              <a:gd name="T105" fmla="*/ 2147483647 h 531"/>
              <a:gd name="T106" fmla="*/ 2147483647 w 1092"/>
              <a:gd name="T107" fmla="*/ 2147483647 h 531"/>
              <a:gd name="T108" fmla="*/ 2147483647 w 1092"/>
              <a:gd name="T109" fmla="*/ 2147483647 h 531"/>
              <a:gd name="T110" fmla="*/ 2147483647 w 1092"/>
              <a:gd name="T111" fmla="*/ 2147483647 h 531"/>
              <a:gd name="T112" fmla="*/ 2147483647 w 1092"/>
              <a:gd name="T113" fmla="*/ 2147483647 h 531"/>
              <a:gd name="T114" fmla="*/ 2147483647 w 1092"/>
              <a:gd name="T115" fmla="*/ 2147483647 h 531"/>
              <a:gd name="T116" fmla="*/ 2147483647 w 1092"/>
              <a:gd name="T117" fmla="*/ 2147483647 h 531"/>
              <a:gd name="T118" fmla="*/ 0 w 1092"/>
              <a:gd name="T119" fmla="*/ 2147483647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9F3FD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Freeform 85"/>
          <p:cNvSpPr>
            <a:spLocks/>
          </p:cNvSpPr>
          <p:nvPr/>
        </p:nvSpPr>
        <p:spPr bwMode="auto">
          <a:xfrm rot="10800000">
            <a:off x="5253523" y="1379751"/>
            <a:ext cx="1007809" cy="535641"/>
          </a:xfrm>
          <a:custGeom>
            <a:avLst/>
            <a:gdLst>
              <a:gd name="T0" fmla="*/ 2147483647 w 1279"/>
              <a:gd name="T1" fmla="*/ 2147483647 h 542"/>
              <a:gd name="T2" fmla="*/ 2147483647 w 1279"/>
              <a:gd name="T3" fmla="*/ 2147483647 h 542"/>
              <a:gd name="T4" fmla="*/ 2147483647 w 1279"/>
              <a:gd name="T5" fmla="*/ 2147483647 h 542"/>
              <a:gd name="T6" fmla="*/ 2147483647 w 1279"/>
              <a:gd name="T7" fmla="*/ 2147483647 h 542"/>
              <a:gd name="T8" fmla="*/ 2147483647 w 1279"/>
              <a:gd name="T9" fmla="*/ 2147483647 h 542"/>
              <a:gd name="T10" fmla="*/ 2147483647 w 1279"/>
              <a:gd name="T11" fmla="*/ 2147483647 h 542"/>
              <a:gd name="T12" fmla="*/ 2147483647 w 1279"/>
              <a:gd name="T13" fmla="*/ 2147483647 h 542"/>
              <a:gd name="T14" fmla="*/ 2147483647 w 1279"/>
              <a:gd name="T15" fmla="*/ 2147483647 h 542"/>
              <a:gd name="T16" fmla="*/ 2147483647 w 1279"/>
              <a:gd name="T17" fmla="*/ 2147483647 h 542"/>
              <a:gd name="T18" fmla="*/ 2147483647 w 1279"/>
              <a:gd name="T19" fmla="*/ 2147483647 h 542"/>
              <a:gd name="T20" fmla="*/ 2147483647 w 1279"/>
              <a:gd name="T21" fmla="*/ 2147483647 h 542"/>
              <a:gd name="T22" fmla="*/ 2147483647 w 1279"/>
              <a:gd name="T23" fmla="*/ 2147483647 h 542"/>
              <a:gd name="T24" fmla="*/ 2147483647 w 1279"/>
              <a:gd name="T25" fmla="*/ 2147483647 h 542"/>
              <a:gd name="T26" fmla="*/ 2147483647 w 1279"/>
              <a:gd name="T27" fmla="*/ 2147483647 h 542"/>
              <a:gd name="T28" fmla="*/ 2147483647 w 1279"/>
              <a:gd name="T29" fmla="*/ 2147483647 h 542"/>
              <a:gd name="T30" fmla="*/ 2147483647 w 1279"/>
              <a:gd name="T31" fmla="*/ 2147483647 h 542"/>
              <a:gd name="T32" fmla="*/ 2147483647 w 1279"/>
              <a:gd name="T33" fmla="*/ 2147483647 h 542"/>
              <a:gd name="T34" fmla="*/ 2147483647 w 1279"/>
              <a:gd name="T35" fmla="*/ 2147483647 h 542"/>
              <a:gd name="T36" fmla="*/ 2147483647 w 1279"/>
              <a:gd name="T37" fmla="*/ 2147483647 h 542"/>
              <a:gd name="T38" fmla="*/ 2147483647 w 1279"/>
              <a:gd name="T39" fmla="*/ 0 h 542"/>
              <a:gd name="T40" fmla="*/ 2147483647 w 1279"/>
              <a:gd name="T41" fmla="*/ 2147483647 h 542"/>
              <a:gd name="T42" fmla="*/ 2147483647 w 1279"/>
              <a:gd name="T43" fmla="*/ 2147483647 h 542"/>
              <a:gd name="T44" fmla="*/ 2147483647 w 1279"/>
              <a:gd name="T45" fmla="*/ 2147483647 h 542"/>
              <a:gd name="T46" fmla="*/ 2147483647 w 1279"/>
              <a:gd name="T47" fmla="*/ 2147483647 h 542"/>
              <a:gd name="T48" fmla="*/ 2147483647 w 1279"/>
              <a:gd name="T49" fmla="*/ 2147483647 h 542"/>
              <a:gd name="T50" fmla="*/ 2147483647 w 1279"/>
              <a:gd name="T51" fmla="*/ 2147483647 h 542"/>
              <a:gd name="T52" fmla="*/ 2147483647 w 1279"/>
              <a:gd name="T53" fmla="*/ 2147483647 h 542"/>
              <a:gd name="T54" fmla="*/ 2147483647 w 1279"/>
              <a:gd name="T55" fmla="*/ 2147483647 h 542"/>
              <a:gd name="T56" fmla="*/ 2147483647 w 1279"/>
              <a:gd name="T57" fmla="*/ 2147483647 h 542"/>
              <a:gd name="T58" fmla="*/ 2147483647 w 1279"/>
              <a:gd name="T59" fmla="*/ 2147483647 h 542"/>
              <a:gd name="T60" fmla="*/ 2147483647 w 1279"/>
              <a:gd name="T61" fmla="*/ 2147483647 h 542"/>
              <a:gd name="T62" fmla="*/ 2147483647 w 1279"/>
              <a:gd name="T63" fmla="*/ 2147483647 h 542"/>
              <a:gd name="T64" fmla="*/ 2147483647 w 1279"/>
              <a:gd name="T65" fmla="*/ 2147483647 h 542"/>
              <a:gd name="T66" fmla="*/ 2147483647 w 1279"/>
              <a:gd name="T67" fmla="*/ 2147483647 h 542"/>
              <a:gd name="T68" fmla="*/ 2147483647 w 1279"/>
              <a:gd name="T69" fmla="*/ 2147483647 h 542"/>
              <a:gd name="T70" fmla="*/ 2147483647 w 1279"/>
              <a:gd name="T71" fmla="*/ 2147483647 h 542"/>
              <a:gd name="T72" fmla="*/ 2147483647 w 1279"/>
              <a:gd name="T73" fmla="*/ 2147483647 h 542"/>
              <a:gd name="T74" fmla="*/ 2147483647 w 1279"/>
              <a:gd name="T75" fmla="*/ 2147483647 h 542"/>
              <a:gd name="T76" fmla="*/ 2147483647 w 1279"/>
              <a:gd name="T77" fmla="*/ 2147483647 h 542"/>
              <a:gd name="T78" fmla="*/ 2147483647 w 1279"/>
              <a:gd name="T79" fmla="*/ 2147483647 h 542"/>
              <a:gd name="T80" fmla="*/ 2147483647 w 1279"/>
              <a:gd name="T81" fmla="*/ 2147483647 h 542"/>
              <a:gd name="T82" fmla="*/ 2147483647 w 1279"/>
              <a:gd name="T83" fmla="*/ 2147483647 h 542"/>
              <a:gd name="T84" fmla="*/ 2147483647 w 1279"/>
              <a:gd name="T85" fmla="*/ 2147483647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00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Line 117"/>
          <p:cNvSpPr>
            <a:spLocks noChangeShapeType="1"/>
          </p:cNvSpPr>
          <p:nvPr/>
        </p:nvSpPr>
        <p:spPr bwMode="auto">
          <a:xfrm>
            <a:off x="5929689" y="2543631"/>
            <a:ext cx="586614" cy="12702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0" name="Freeform 71"/>
          <p:cNvSpPr>
            <a:spLocks/>
          </p:cNvSpPr>
          <p:nvPr/>
        </p:nvSpPr>
        <p:spPr bwMode="auto">
          <a:xfrm rot="10800000">
            <a:off x="5285124" y="2219705"/>
            <a:ext cx="673966" cy="64785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082209" y="984736"/>
            <a:ext cx="2228495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err="1" smtClean="0"/>
              <a:t>DownloadActivity</a:t>
            </a:r>
            <a:r>
              <a:rPr lang="en-US" altLang="en-US" sz="1200" b="1" dirty="0" smtClean="0"/>
              <a:t> Process</a:t>
            </a:r>
            <a:endParaRPr lang="en-US" sz="1200" b="1" dirty="0"/>
          </a:p>
        </p:txBody>
      </p:sp>
      <p:sp>
        <p:nvSpPr>
          <p:cNvPr id="42" name="Rectangle 41"/>
          <p:cNvSpPr/>
          <p:nvPr/>
        </p:nvSpPr>
        <p:spPr>
          <a:xfrm>
            <a:off x="5048936" y="5348953"/>
            <a:ext cx="220765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err="1" smtClean="0"/>
              <a:t>DownloadService</a:t>
            </a:r>
            <a:r>
              <a:rPr lang="en-US" altLang="en-US" sz="1200" b="1" dirty="0" smtClean="0"/>
              <a:t> Process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840443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3825" y="551215"/>
            <a:ext cx="8826499" cy="427037"/>
          </a:xfrm>
          <a:solidFill>
            <a:schemeClr val="bg1">
              <a:alpha val="50195"/>
            </a:schemeClr>
          </a:solidFill>
        </p:spPr>
        <p:txBody>
          <a:bodyPr/>
          <a:lstStyle/>
          <a:p>
            <a:pPr eaLnBrk="1" hangingPunct="1"/>
            <a:r>
              <a:rPr lang="en-US" sz="3200" dirty="0" smtClean="0"/>
              <a:t>History of the GoF</a:t>
            </a:r>
            <a:r>
              <a:rPr lang="en-US" sz="3200" dirty="0"/>
              <a:t> </a:t>
            </a:r>
            <a:r>
              <a:rPr lang="en-US" sz="3200" dirty="0" smtClean="0"/>
              <a:t>&amp; POSA Pattern Books</a:t>
            </a:r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67960" y="1122743"/>
            <a:ext cx="897604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1991 Erich Gamma completes his PhD dissertation on patterns for GUIs</a:t>
            </a:r>
          </a:p>
          <a:p>
            <a:pPr marL="228600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1993 GoF publish their first paper on patterns at ECOOP</a:t>
            </a:r>
          </a:p>
        </p:txBody>
      </p:sp>
      <p:sp>
        <p:nvSpPr>
          <p:cNvPr id="2" name="Rectangle 1"/>
          <p:cNvSpPr/>
          <p:nvPr/>
        </p:nvSpPr>
        <p:spPr>
          <a:xfrm>
            <a:off x="596766" y="6426305"/>
            <a:ext cx="772387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c2.com/</a:t>
            </a:r>
            <a:r>
              <a:rPr lang="en-US" sz="2000" dirty="0" err="1" smtClean="0">
                <a:hlinkClick r:id="rId3"/>
              </a:rPr>
              <a:t>cgi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err="1" smtClean="0">
                <a:hlinkClick r:id="rId3"/>
              </a:rPr>
              <a:t>wiki?HistoryOfPatterns</a:t>
            </a:r>
            <a:r>
              <a:rPr lang="en-US" sz="2000" dirty="0" smtClean="0"/>
              <a:t> for brief history of patterns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272" y="2215900"/>
            <a:ext cx="2511416" cy="38794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4502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Challenge: Isolating Communication Concerns</a:t>
            </a:r>
          </a:p>
        </p:txBody>
      </p:sp>
      <p:sp>
        <p:nvSpPr>
          <p:cNvPr id="4505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3587" y="989012"/>
            <a:ext cx="5406508" cy="5400899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Context</a:t>
            </a:r>
          </a:p>
          <a:p>
            <a:pPr marL="228600" indent="-228600" eaLnBrk="1" hangingPunct="1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system that consists of multiple (potentially) remote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objects that interact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synchronously or asynchronously </a:t>
            </a:r>
          </a:p>
          <a:p>
            <a:pPr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 smtClean="0"/>
              <a:t>Problems</a:t>
            </a:r>
            <a:endParaRPr lang="en-US" sz="2000" dirty="0" smtClean="0"/>
          </a:p>
          <a:p>
            <a:pPr marL="228600" indent="-228600" eaLnBrk="1" hangingPunct="1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</a:pPr>
            <a:r>
              <a:rPr lang="de-DE" sz="2000" dirty="0" smtClean="0"/>
              <a:t>App developers shouldn‘t need to handle</a:t>
            </a:r>
          </a:p>
          <a:p>
            <a:pPr marL="457200" indent="-228600" eaLnBrk="1" hangingPunct="1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</a:pPr>
            <a:r>
              <a:rPr lang="de-DE" sz="2000" dirty="0" smtClean="0">
                <a:solidFill>
                  <a:schemeClr val="bg1">
                    <a:lumMod val="75000"/>
                  </a:schemeClr>
                </a:solidFill>
              </a:rPr>
              <a:t>Low-level message passing, which is fraught with accidental complexity</a:t>
            </a:r>
          </a:p>
          <a:p>
            <a:pPr marL="457200" indent="-228600" eaLnBrk="1" hangingPunct="1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</a:pPr>
            <a:r>
              <a:rPr lang="de-DE" sz="2000" dirty="0" smtClean="0">
                <a:solidFill>
                  <a:schemeClr val="bg1">
                    <a:lumMod val="75000"/>
                  </a:schemeClr>
                </a:solidFill>
              </a:rPr>
              <a:t>Networked computing diversity</a:t>
            </a:r>
          </a:p>
          <a:p>
            <a:pPr marL="685800" indent="-228600" eaLnBrk="1" hangingPunct="1">
              <a:spcBef>
                <a:spcPts val="60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80000"/>
            </a:pPr>
            <a:r>
              <a:rPr lang="de-DE" sz="2000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de-DE" sz="2000" dirty="0" smtClean="0">
                <a:solidFill>
                  <a:schemeClr val="bg1">
                    <a:lumMod val="75000"/>
                  </a:schemeClr>
                </a:solidFill>
              </a:rPr>
              <a:t>.g., heterogeneous languages, </a:t>
            </a:r>
            <a:br>
              <a:rPr lang="de-DE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de-DE" sz="2000" dirty="0" smtClean="0">
                <a:solidFill>
                  <a:schemeClr val="bg1">
                    <a:lumMod val="75000"/>
                  </a:schemeClr>
                </a:solidFill>
              </a:rPr>
              <a:t>operating systems, protocols, </a:t>
            </a:r>
            <a:br>
              <a:rPr lang="de-DE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de-DE" sz="2000" dirty="0" smtClean="0">
                <a:solidFill>
                  <a:schemeClr val="bg1">
                    <a:lumMod val="75000"/>
                  </a:schemeClr>
                </a:solidFill>
              </a:rPr>
              <a:t>hareware, etc.</a:t>
            </a:r>
          </a:p>
          <a:p>
            <a:pPr marL="457200" indent="-228600" eaLnBrk="1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de-DE" sz="2000" dirty="0" smtClean="0"/>
              <a:t>Inherent networking complexities</a:t>
            </a:r>
          </a:p>
          <a:p>
            <a:pPr marL="685800" indent="-228600" eaLnBrk="1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80000"/>
            </a:pPr>
            <a:r>
              <a:rPr lang="de-DE" sz="2000" dirty="0" smtClean="0"/>
              <a:t>e.g</a:t>
            </a:r>
            <a:r>
              <a:rPr lang="de-DE" sz="2000" dirty="0"/>
              <a:t>., </a:t>
            </a:r>
            <a:r>
              <a:rPr lang="de-DE" sz="2000" dirty="0" smtClean="0"/>
              <a:t>partial failures, security</a:t>
            </a:r>
            <a:br>
              <a:rPr lang="de-DE" sz="2000" dirty="0" smtClean="0"/>
            </a:br>
            <a:r>
              <a:rPr lang="de-DE" sz="2000" dirty="0" smtClean="0"/>
              <a:t>mechanisms, latency, etc.</a:t>
            </a:r>
          </a:p>
          <a:p>
            <a:pPr marL="457200" indent="-228600">
              <a:spcBef>
                <a:spcPts val="600"/>
              </a:spcBef>
              <a:spcAft>
                <a:spcPts val="0"/>
              </a:spcAft>
            </a:pPr>
            <a:endParaRPr lang="en-US" sz="2000" dirty="0" smtClean="0"/>
          </a:p>
        </p:txBody>
      </p:sp>
      <p:sp>
        <p:nvSpPr>
          <p:cNvPr id="29" name="Rectangle 28"/>
          <p:cNvSpPr/>
          <p:nvPr/>
        </p:nvSpPr>
        <p:spPr>
          <a:xfrm>
            <a:off x="4258099" y="5685060"/>
            <a:ext cx="4658565" cy="5355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11113" algn="ctr"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1600" dirty="0" smtClean="0"/>
              <a:t>Android’s Binder </a:t>
            </a:r>
            <a:r>
              <a:rPr lang="en-US" sz="1600" dirty="0"/>
              <a:t>provides a high performance </a:t>
            </a:r>
            <a:r>
              <a:rPr lang="en-US" sz="1600" dirty="0" smtClean="0"/>
              <a:t>IPC mechanism </a:t>
            </a:r>
            <a:r>
              <a:rPr lang="en-US" sz="1600" dirty="0"/>
              <a:t>for in-process &amp; cross-process calls 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64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5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/>
          <p:cNvSpPr/>
          <p:nvPr/>
        </p:nvSpPr>
        <p:spPr bwMode="auto">
          <a:xfrm>
            <a:off x="21772" y="6389917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40630" y="6438692"/>
            <a:ext cx="8653112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11113" algn="ctr"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www.dre.vanderbilt.edu</a:t>
            </a:r>
            <a:r>
              <a:rPr lang="en-US" sz="2000" dirty="0">
                <a:hlinkClick r:id="rId5"/>
              </a:rPr>
              <a:t>/~</a:t>
            </a:r>
            <a:r>
              <a:rPr lang="en-US" sz="2000" dirty="0" smtClean="0">
                <a:hlinkClick r:id="rId5"/>
              </a:rPr>
              <a:t>schmidt/comm-foreword.html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 bwMode="auto">
          <a:xfrm rot="5400000">
            <a:off x="5653084" y="2280432"/>
            <a:ext cx="974079" cy="2092872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4960028" y="3530520"/>
            <a:ext cx="2360190" cy="182065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960028" y="1212734"/>
            <a:ext cx="2360190" cy="182065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Freeform 70"/>
          <p:cNvSpPr>
            <a:spLocks/>
          </p:cNvSpPr>
          <p:nvPr/>
        </p:nvSpPr>
        <p:spPr bwMode="auto">
          <a:xfrm>
            <a:off x="5107103" y="3711488"/>
            <a:ext cx="914476" cy="729361"/>
          </a:xfrm>
          <a:custGeom>
            <a:avLst/>
            <a:gdLst>
              <a:gd name="T0" fmla="*/ 2147483647 w 1165"/>
              <a:gd name="T1" fmla="*/ 2147483647 h 735"/>
              <a:gd name="T2" fmla="*/ 2147483647 w 1165"/>
              <a:gd name="T3" fmla="*/ 2147483647 h 735"/>
              <a:gd name="T4" fmla="*/ 2147483647 w 1165"/>
              <a:gd name="T5" fmla="*/ 2147483647 h 735"/>
              <a:gd name="T6" fmla="*/ 2147483647 w 1165"/>
              <a:gd name="T7" fmla="*/ 2147483647 h 735"/>
              <a:gd name="T8" fmla="*/ 2147483647 w 1165"/>
              <a:gd name="T9" fmla="*/ 2147483647 h 735"/>
              <a:gd name="T10" fmla="*/ 2147483647 w 1165"/>
              <a:gd name="T11" fmla="*/ 2147483647 h 735"/>
              <a:gd name="T12" fmla="*/ 2147483647 w 1165"/>
              <a:gd name="T13" fmla="*/ 2147483647 h 735"/>
              <a:gd name="T14" fmla="*/ 2147483647 w 1165"/>
              <a:gd name="T15" fmla="*/ 2147483647 h 735"/>
              <a:gd name="T16" fmla="*/ 2147483647 w 1165"/>
              <a:gd name="T17" fmla="*/ 2147483647 h 735"/>
              <a:gd name="T18" fmla="*/ 2147483647 w 1165"/>
              <a:gd name="T19" fmla="*/ 2147483647 h 735"/>
              <a:gd name="T20" fmla="*/ 2147483647 w 1165"/>
              <a:gd name="T21" fmla="*/ 2147483647 h 735"/>
              <a:gd name="T22" fmla="*/ 2147483647 w 1165"/>
              <a:gd name="T23" fmla="*/ 2147483647 h 735"/>
              <a:gd name="T24" fmla="*/ 2147483647 w 1165"/>
              <a:gd name="T25" fmla="*/ 2147483647 h 735"/>
              <a:gd name="T26" fmla="*/ 2147483647 w 1165"/>
              <a:gd name="T27" fmla="*/ 2147483647 h 735"/>
              <a:gd name="T28" fmla="*/ 2147483647 w 1165"/>
              <a:gd name="T29" fmla="*/ 2147483647 h 735"/>
              <a:gd name="T30" fmla="*/ 2147483647 w 1165"/>
              <a:gd name="T31" fmla="*/ 2147483647 h 735"/>
              <a:gd name="T32" fmla="*/ 2147483647 w 1165"/>
              <a:gd name="T33" fmla="*/ 2147483647 h 735"/>
              <a:gd name="T34" fmla="*/ 2147483647 w 1165"/>
              <a:gd name="T35" fmla="*/ 2147483647 h 735"/>
              <a:gd name="T36" fmla="*/ 2147483647 w 1165"/>
              <a:gd name="T37" fmla="*/ 2147483647 h 735"/>
              <a:gd name="T38" fmla="*/ 2147483647 w 1165"/>
              <a:gd name="T39" fmla="*/ 2147483647 h 735"/>
              <a:gd name="T40" fmla="*/ 2147483647 w 1165"/>
              <a:gd name="T41" fmla="*/ 2147483647 h 735"/>
              <a:gd name="T42" fmla="*/ 2147483647 w 1165"/>
              <a:gd name="T43" fmla="*/ 2147483647 h 735"/>
              <a:gd name="T44" fmla="*/ 2147483647 w 1165"/>
              <a:gd name="T45" fmla="*/ 2147483647 h 735"/>
              <a:gd name="T46" fmla="*/ 2147483647 w 1165"/>
              <a:gd name="T47" fmla="*/ 2147483647 h 735"/>
              <a:gd name="T48" fmla="*/ 2147483647 w 1165"/>
              <a:gd name="T49" fmla="*/ 2147483647 h 735"/>
              <a:gd name="T50" fmla="*/ 2147483647 w 1165"/>
              <a:gd name="T51" fmla="*/ 2147483647 h 735"/>
              <a:gd name="T52" fmla="*/ 2147483647 w 1165"/>
              <a:gd name="T53" fmla="*/ 2147483647 h 735"/>
              <a:gd name="T54" fmla="*/ 2147483647 w 1165"/>
              <a:gd name="T55" fmla="*/ 2147483647 h 735"/>
              <a:gd name="T56" fmla="*/ 2147483647 w 1165"/>
              <a:gd name="T57" fmla="*/ 2147483647 h 735"/>
              <a:gd name="T58" fmla="*/ 2147483647 w 1165"/>
              <a:gd name="T59" fmla="*/ 2147483647 h 735"/>
              <a:gd name="T60" fmla="*/ 2147483647 w 1165"/>
              <a:gd name="T61" fmla="*/ 2147483647 h 735"/>
              <a:gd name="T62" fmla="*/ 2147483647 w 1165"/>
              <a:gd name="T63" fmla="*/ 2147483647 h 735"/>
              <a:gd name="T64" fmla="*/ 2147483647 w 1165"/>
              <a:gd name="T65" fmla="*/ 2147483647 h 735"/>
              <a:gd name="T66" fmla="*/ 2147483647 w 1165"/>
              <a:gd name="T67" fmla="*/ 2147483647 h 735"/>
              <a:gd name="T68" fmla="*/ 2147483647 w 1165"/>
              <a:gd name="T69" fmla="*/ 2147483647 h 735"/>
              <a:gd name="T70" fmla="*/ 2147483647 w 1165"/>
              <a:gd name="T71" fmla="*/ 2147483647 h 735"/>
              <a:gd name="T72" fmla="*/ 2147483647 w 1165"/>
              <a:gd name="T73" fmla="*/ 2147483647 h 735"/>
              <a:gd name="T74" fmla="*/ 2147483647 w 1165"/>
              <a:gd name="T75" fmla="*/ 2147483647 h 735"/>
              <a:gd name="T76" fmla="*/ 2147483647 w 1165"/>
              <a:gd name="T77" fmla="*/ 2147483647 h 735"/>
              <a:gd name="T78" fmla="*/ 2147483647 w 1165"/>
              <a:gd name="T79" fmla="*/ 2147483647 h 735"/>
              <a:gd name="T80" fmla="*/ 2147483647 w 1165"/>
              <a:gd name="T81" fmla="*/ 2147483647 h 735"/>
              <a:gd name="T82" fmla="*/ 2147483647 w 1165"/>
              <a:gd name="T83" fmla="*/ 2147483647 h 735"/>
              <a:gd name="T84" fmla="*/ 2147483647 w 1165"/>
              <a:gd name="T85" fmla="*/ 2147483647 h 735"/>
              <a:gd name="T86" fmla="*/ 2147483647 w 1165"/>
              <a:gd name="T87" fmla="*/ 2147483647 h 735"/>
              <a:gd name="T88" fmla="*/ 2147483647 w 1165"/>
              <a:gd name="T89" fmla="*/ 2147483647 h 735"/>
              <a:gd name="T90" fmla="*/ 2147483647 w 1165"/>
              <a:gd name="T91" fmla="*/ 0 h 735"/>
              <a:gd name="T92" fmla="*/ 2147483647 w 1165"/>
              <a:gd name="T93" fmla="*/ 2147483647 h 735"/>
              <a:gd name="T94" fmla="*/ 2147483647 w 1165"/>
              <a:gd name="T95" fmla="*/ 2147483647 h 735"/>
              <a:gd name="T96" fmla="*/ 2147483647 w 1165"/>
              <a:gd name="T97" fmla="*/ 2147483647 h 735"/>
              <a:gd name="T98" fmla="*/ 2147483647 w 1165"/>
              <a:gd name="T99" fmla="*/ 2147483647 h 735"/>
              <a:gd name="T100" fmla="*/ 2147483647 w 1165"/>
              <a:gd name="T101" fmla="*/ 2147483647 h 735"/>
              <a:gd name="T102" fmla="*/ 2147483647 w 1165"/>
              <a:gd name="T103" fmla="*/ 2147483647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72"/>
          <p:cNvSpPr>
            <a:spLocks/>
          </p:cNvSpPr>
          <p:nvPr/>
        </p:nvSpPr>
        <p:spPr bwMode="auto">
          <a:xfrm rot="5711957">
            <a:off x="6362416" y="3807050"/>
            <a:ext cx="667685" cy="619269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73"/>
          <p:cNvSpPr>
            <a:spLocks/>
          </p:cNvSpPr>
          <p:nvPr/>
        </p:nvSpPr>
        <p:spPr bwMode="auto">
          <a:xfrm>
            <a:off x="6349000" y="1379750"/>
            <a:ext cx="825632" cy="702896"/>
          </a:xfrm>
          <a:custGeom>
            <a:avLst/>
            <a:gdLst>
              <a:gd name="T0" fmla="*/ 2147483647 w 1050"/>
              <a:gd name="T1" fmla="*/ 2147483647 h 709"/>
              <a:gd name="T2" fmla="*/ 2147483647 w 1050"/>
              <a:gd name="T3" fmla="*/ 2147483647 h 709"/>
              <a:gd name="T4" fmla="*/ 2147483647 w 1050"/>
              <a:gd name="T5" fmla="*/ 2147483647 h 709"/>
              <a:gd name="T6" fmla="*/ 2147483647 w 1050"/>
              <a:gd name="T7" fmla="*/ 2147483647 h 709"/>
              <a:gd name="T8" fmla="*/ 2147483647 w 1050"/>
              <a:gd name="T9" fmla="*/ 2147483647 h 709"/>
              <a:gd name="T10" fmla="*/ 2147483647 w 1050"/>
              <a:gd name="T11" fmla="*/ 2147483647 h 709"/>
              <a:gd name="T12" fmla="*/ 2147483647 w 1050"/>
              <a:gd name="T13" fmla="*/ 2147483647 h 709"/>
              <a:gd name="T14" fmla="*/ 2147483647 w 1050"/>
              <a:gd name="T15" fmla="*/ 2147483647 h 709"/>
              <a:gd name="T16" fmla="*/ 2147483647 w 1050"/>
              <a:gd name="T17" fmla="*/ 2147483647 h 709"/>
              <a:gd name="T18" fmla="*/ 2147483647 w 1050"/>
              <a:gd name="T19" fmla="*/ 2147483647 h 709"/>
              <a:gd name="T20" fmla="*/ 2147483647 w 1050"/>
              <a:gd name="T21" fmla="*/ 2147483647 h 709"/>
              <a:gd name="T22" fmla="*/ 2147483647 w 1050"/>
              <a:gd name="T23" fmla="*/ 2147483647 h 709"/>
              <a:gd name="T24" fmla="*/ 2147483647 w 1050"/>
              <a:gd name="T25" fmla="*/ 2147483647 h 709"/>
              <a:gd name="T26" fmla="*/ 2147483647 w 1050"/>
              <a:gd name="T27" fmla="*/ 2147483647 h 709"/>
              <a:gd name="T28" fmla="*/ 2147483647 w 1050"/>
              <a:gd name="T29" fmla="*/ 2147483647 h 709"/>
              <a:gd name="T30" fmla="*/ 2147483647 w 1050"/>
              <a:gd name="T31" fmla="*/ 2147483647 h 709"/>
              <a:gd name="T32" fmla="*/ 2147483647 w 1050"/>
              <a:gd name="T33" fmla="*/ 2147483647 h 709"/>
              <a:gd name="T34" fmla="*/ 2147483647 w 1050"/>
              <a:gd name="T35" fmla="*/ 2147483647 h 709"/>
              <a:gd name="T36" fmla="*/ 2147483647 w 1050"/>
              <a:gd name="T37" fmla="*/ 2147483647 h 709"/>
              <a:gd name="T38" fmla="*/ 2147483647 w 1050"/>
              <a:gd name="T39" fmla="*/ 2147483647 h 709"/>
              <a:gd name="T40" fmla="*/ 2147483647 w 1050"/>
              <a:gd name="T41" fmla="*/ 2147483647 h 709"/>
              <a:gd name="T42" fmla="*/ 2147483647 w 1050"/>
              <a:gd name="T43" fmla="*/ 2147483647 h 709"/>
              <a:gd name="T44" fmla="*/ 2147483647 w 1050"/>
              <a:gd name="T45" fmla="*/ 2147483647 h 709"/>
              <a:gd name="T46" fmla="*/ 2147483647 w 1050"/>
              <a:gd name="T47" fmla="*/ 2147483647 h 709"/>
              <a:gd name="T48" fmla="*/ 2147483647 w 1050"/>
              <a:gd name="T49" fmla="*/ 2147483647 h 709"/>
              <a:gd name="T50" fmla="*/ 2147483647 w 1050"/>
              <a:gd name="T51" fmla="*/ 2147483647 h 709"/>
              <a:gd name="T52" fmla="*/ 2147483647 w 1050"/>
              <a:gd name="T53" fmla="*/ 2147483647 h 709"/>
              <a:gd name="T54" fmla="*/ 2147483647 w 1050"/>
              <a:gd name="T55" fmla="*/ 2147483647 h 709"/>
              <a:gd name="T56" fmla="*/ 2147483647 w 1050"/>
              <a:gd name="T57" fmla="*/ 2147483647 h 709"/>
              <a:gd name="T58" fmla="*/ 2147483647 w 1050"/>
              <a:gd name="T59" fmla="*/ 2147483647 h 709"/>
              <a:gd name="T60" fmla="*/ 2147483647 w 1050"/>
              <a:gd name="T61" fmla="*/ 2147483647 h 709"/>
              <a:gd name="T62" fmla="*/ 2147483647 w 1050"/>
              <a:gd name="T63" fmla="*/ 2147483647 h 709"/>
              <a:gd name="T64" fmla="*/ 2147483647 w 1050"/>
              <a:gd name="T65" fmla="*/ 2147483647 h 709"/>
              <a:gd name="T66" fmla="*/ 2147483647 w 1050"/>
              <a:gd name="T67" fmla="*/ 2147483647 h 709"/>
              <a:gd name="T68" fmla="*/ 2147483647 w 1050"/>
              <a:gd name="T69" fmla="*/ 2147483647 h 709"/>
              <a:gd name="T70" fmla="*/ 2147483647 w 1050"/>
              <a:gd name="T71" fmla="*/ 2147483647 h 709"/>
              <a:gd name="T72" fmla="*/ 2147483647 w 1050"/>
              <a:gd name="T73" fmla="*/ 2147483647 h 709"/>
              <a:gd name="T74" fmla="*/ 2147483647 w 1050"/>
              <a:gd name="T75" fmla="*/ 2147483647 h 709"/>
              <a:gd name="T76" fmla="*/ 2147483647 w 1050"/>
              <a:gd name="T77" fmla="*/ 2147483647 h 709"/>
              <a:gd name="T78" fmla="*/ 2147483647 w 1050"/>
              <a:gd name="T79" fmla="*/ 2147483647 h 709"/>
              <a:gd name="T80" fmla="*/ 2147483647 w 1050"/>
              <a:gd name="T81" fmla="*/ 2147483647 h 709"/>
              <a:gd name="T82" fmla="*/ 2147483647 w 1050"/>
              <a:gd name="T83" fmla="*/ 2147483647 h 709"/>
              <a:gd name="T84" fmla="*/ 2147483647 w 1050"/>
              <a:gd name="T85" fmla="*/ 2147483647 h 709"/>
              <a:gd name="T86" fmla="*/ 2147483647 w 1050"/>
              <a:gd name="T87" fmla="*/ 0 h 709"/>
              <a:gd name="T88" fmla="*/ 2147483647 w 1050"/>
              <a:gd name="T89" fmla="*/ 2147483647 h 709"/>
              <a:gd name="T90" fmla="*/ 2147483647 w 1050"/>
              <a:gd name="T91" fmla="*/ 2147483647 h 709"/>
              <a:gd name="T92" fmla="*/ 2147483647 w 1050"/>
              <a:gd name="T93" fmla="*/ 2147483647 h 709"/>
              <a:gd name="T94" fmla="*/ 2147483647 w 1050"/>
              <a:gd name="T95" fmla="*/ 2147483647 h 709"/>
              <a:gd name="T96" fmla="*/ 2147483647 w 1050"/>
              <a:gd name="T97" fmla="*/ 2147483647 h 709"/>
              <a:gd name="T98" fmla="*/ 2147483647 w 1050"/>
              <a:gd name="T99" fmla="*/ 2147483647 h 709"/>
              <a:gd name="T100" fmla="*/ 2147483647 w 1050"/>
              <a:gd name="T101" fmla="*/ 2147483647 h 709"/>
              <a:gd name="T102" fmla="*/ 2147483647 w 1050"/>
              <a:gd name="T103" fmla="*/ 2147483647 h 709"/>
              <a:gd name="T104" fmla="*/ 2147483647 w 1050"/>
              <a:gd name="T105" fmla="*/ 2147483647 h 709"/>
              <a:gd name="T106" fmla="*/ 2147483647 w 1050"/>
              <a:gd name="T107" fmla="*/ 2147483647 h 709"/>
              <a:gd name="T108" fmla="*/ 2147483647 w 1050"/>
              <a:gd name="T109" fmla="*/ 2147483647 h 709"/>
              <a:gd name="T110" fmla="*/ 2147483647 w 1050"/>
              <a:gd name="T111" fmla="*/ 2147483647 h 709"/>
              <a:gd name="T112" fmla="*/ 2147483647 w 1050"/>
              <a:gd name="T113" fmla="*/ 2147483647 h 709"/>
              <a:gd name="T114" fmla="*/ 2147483647 w 1050"/>
              <a:gd name="T115" fmla="*/ 2147483647 h 709"/>
              <a:gd name="T116" fmla="*/ 2147483647 w 1050"/>
              <a:gd name="T117" fmla="*/ 2147483647 h 709"/>
              <a:gd name="T118" fmla="*/ 2147483647 w 1050"/>
              <a:gd name="T119" fmla="*/ 2147483647 h 709"/>
              <a:gd name="T120" fmla="*/ 2147483647 w 1050"/>
              <a:gd name="T121" fmla="*/ 2147483647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82"/>
          <p:cNvSpPr>
            <a:spLocks/>
          </p:cNvSpPr>
          <p:nvPr/>
        </p:nvSpPr>
        <p:spPr bwMode="auto">
          <a:xfrm rot="10800000">
            <a:off x="6283488" y="2276339"/>
            <a:ext cx="956656" cy="534582"/>
          </a:xfrm>
          <a:custGeom>
            <a:avLst/>
            <a:gdLst>
              <a:gd name="T0" fmla="*/ 2147483647 w 1221"/>
              <a:gd name="T1" fmla="*/ 0 h 540"/>
              <a:gd name="T2" fmla="*/ 2147483647 w 1221"/>
              <a:gd name="T3" fmla="*/ 2147483647 h 540"/>
              <a:gd name="T4" fmla="*/ 2147483647 w 1221"/>
              <a:gd name="T5" fmla="*/ 2147483647 h 540"/>
              <a:gd name="T6" fmla="*/ 2147483647 w 1221"/>
              <a:gd name="T7" fmla="*/ 2147483647 h 540"/>
              <a:gd name="T8" fmla="*/ 2147483647 w 1221"/>
              <a:gd name="T9" fmla="*/ 2147483647 h 540"/>
              <a:gd name="T10" fmla="*/ 2147483647 w 1221"/>
              <a:gd name="T11" fmla="*/ 2147483647 h 540"/>
              <a:gd name="T12" fmla="*/ 2147483647 w 1221"/>
              <a:gd name="T13" fmla="*/ 2147483647 h 540"/>
              <a:gd name="T14" fmla="*/ 2147483647 w 1221"/>
              <a:gd name="T15" fmla="*/ 2147483647 h 540"/>
              <a:gd name="T16" fmla="*/ 2147483647 w 1221"/>
              <a:gd name="T17" fmla="*/ 2147483647 h 540"/>
              <a:gd name="T18" fmla="*/ 2147483647 w 1221"/>
              <a:gd name="T19" fmla="*/ 2147483647 h 540"/>
              <a:gd name="T20" fmla="*/ 2147483647 w 1221"/>
              <a:gd name="T21" fmla="*/ 2147483647 h 540"/>
              <a:gd name="T22" fmla="*/ 2147483647 w 1221"/>
              <a:gd name="T23" fmla="*/ 2147483647 h 540"/>
              <a:gd name="T24" fmla="*/ 2147483647 w 1221"/>
              <a:gd name="T25" fmla="*/ 2147483647 h 540"/>
              <a:gd name="T26" fmla="*/ 2147483647 w 1221"/>
              <a:gd name="T27" fmla="*/ 2147483647 h 540"/>
              <a:gd name="T28" fmla="*/ 2147483647 w 1221"/>
              <a:gd name="T29" fmla="*/ 2147483647 h 540"/>
              <a:gd name="T30" fmla="*/ 2147483647 w 1221"/>
              <a:gd name="T31" fmla="*/ 2147483647 h 540"/>
              <a:gd name="T32" fmla="*/ 2147483647 w 1221"/>
              <a:gd name="T33" fmla="*/ 2147483647 h 540"/>
              <a:gd name="T34" fmla="*/ 2147483647 w 1221"/>
              <a:gd name="T35" fmla="*/ 2147483647 h 540"/>
              <a:gd name="T36" fmla="*/ 2147483647 w 1221"/>
              <a:gd name="T37" fmla="*/ 2147483647 h 540"/>
              <a:gd name="T38" fmla="*/ 2147483647 w 1221"/>
              <a:gd name="T39" fmla="*/ 2147483647 h 540"/>
              <a:gd name="T40" fmla="*/ 2147483647 w 1221"/>
              <a:gd name="T41" fmla="*/ 2147483647 h 540"/>
              <a:gd name="T42" fmla="*/ 2147483647 w 1221"/>
              <a:gd name="T43" fmla="*/ 2147483647 h 540"/>
              <a:gd name="T44" fmla="*/ 2147483647 w 1221"/>
              <a:gd name="T45" fmla="*/ 2147483647 h 540"/>
              <a:gd name="T46" fmla="*/ 2147483647 w 1221"/>
              <a:gd name="T47" fmla="*/ 2147483647 h 540"/>
              <a:gd name="T48" fmla="*/ 2147483647 w 1221"/>
              <a:gd name="T49" fmla="*/ 2147483647 h 540"/>
              <a:gd name="T50" fmla="*/ 2147483647 w 1221"/>
              <a:gd name="T51" fmla="*/ 2147483647 h 540"/>
              <a:gd name="T52" fmla="*/ 2147483647 w 1221"/>
              <a:gd name="T53" fmla="*/ 2147483647 h 540"/>
              <a:gd name="T54" fmla="*/ 2147483647 w 1221"/>
              <a:gd name="T55" fmla="*/ 2147483647 h 540"/>
              <a:gd name="T56" fmla="*/ 2147483647 w 1221"/>
              <a:gd name="T57" fmla="*/ 2147483647 h 540"/>
              <a:gd name="T58" fmla="*/ 2147483647 w 1221"/>
              <a:gd name="T59" fmla="*/ 2147483647 h 540"/>
              <a:gd name="T60" fmla="*/ 2147483647 w 1221"/>
              <a:gd name="T61" fmla="*/ 2147483647 h 540"/>
              <a:gd name="T62" fmla="*/ 2147483647 w 1221"/>
              <a:gd name="T63" fmla="*/ 2147483647 h 540"/>
              <a:gd name="T64" fmla="*/ 2147483647 w 1221"/>
              <a:gd name="T65" fmla="*/ 2147483647 h 540"/>
              <a:gd name="T66" fmla="*/ 2147483647 w 1221"/>
              <a:gd name="T67" fmla="*/ 2147483647 h 540"/>
              <a:gd name="T68" fmla="*/ 2147483647 w 1221"/>
              <a:gd name="T69" fmla="*/ 2147483647 h 540"/>
              <a:gd name="T70" fmla="*/ 2147483647 w 1221"/>
              <a:gd name="T71" fmla="*/ 2147483647 h 540"/>
              <a:gd name="T72" fmla="*/ 2147483647 w 1221"/>
              <a:gd name="T73" fmla="*/ 2147483647 h 540"/>
              <a:gd name="T74" fmla="*/ 2147483647 w 1221"/>
              <a:gd name="T75" fmla="*/ 2147483647 h 540"/>
              <a:gd name="T76" fmla="*/ 2147483647 w 1221"/>
              <a:gd name="T77" fmla="*/ 2147483647 h 540"/>
              <a:gd name="T78" fmla="*/ 2147483647 w 1221"/>
              <a:gd name="T79" fmla="*/ 2147483647 h 540"/>
              <a:gd name="T80" fmla="*/ 2147483647 w 1221"/>
              <a:gd name="T81" fmla="*/ 2147483647 h 540"/>
              <a:gd name="T82" fmla="*/ 2147483647 w 1221"/>
              <a:gd name="T83" fmla="*/ 2147483647 h 540"/>
              <a:gd name="T84" fmla="*/ 2147483647 w 1221"/>
              <a:gd name="T85" fmla="*/ 2147483647 h 540"/>
              <a:gd name="T86" fmla="*/ 2147483647 w 1221"/>
              <a:gd name="T87" fmla="*/ 2147483647 h 540"/>
              <a:gd name="T88" fmla="*/ 2147483647 w 1221"/>
              <a:gd name="T89" fmla="*/ 2147483647 h 540"/>
              <a:gd name="T90" fmla="*/ 2147483647 w 1221"/>
              <a:gd name="T91" fmla="*/ 2147483647 h 540"/>
              <a:gd name="T92" fmla="*/ 2147483647 w 1221"/>
              <a:gd name="T93" fmla="*/ 2147483647 h 540"/>
              <a:gd name="T94" fmla="*/ 2147483647 w 1221"/>
              <a:gd name="T95" fmla="*/ 2147483647 h 540"/>
              <a:gd name="T96" fmla="*/ 2147483647 w 1221"/>
              <a:gd name="T97" fmla="*/ 2147483647 h 540"/>
              <a:gd name="T98" fmla="*/ 2147483647 w 1221"/>
              <a:gd name="T99" fmla="*/ 2147483647 h 540"/>
              <a:gd name="T100" fmla="*/ 2147483647 w 1221"/>
              <a:gd name="T101" fmla="*/ 2147483647 h 540"/>
              <a:gd name="T102" fmla="*/ 2147483647 w 1221"/>
              <a:gd name="T103" fmla="*/ 2147483647 h 540"/>
              <a:gd name="T104" fmla="*/ 2147483647 w 1221"/>
              <a:gd name="T105" fmla="*/ 2147483647 h 540"/>
              <a:gd name="T106" fmla="*/ 2147483647 w 1221"/>
              <a:gd name="T107" fmla="*/ 2147483647 h 540"/>
              <a:gd name="T108" fmla="*/ 2147483647 w 1221"/>
              <a:gd name="T109" fmla="*/ 2147483647 h 540"/>
              <a:gd name="T110" fmla="*/ 2147483647 w 1221"/>
              <a:gd name="T111" fmla="*/ 2147483647 h 540"/>
              <a:gd name="T112" fmla="*/ 2147483647 w 1221"/>
              <a:gd name="T113" fmla="*/ 2147483647 h 540"/>
              <a:gd name="T114" fmla="*/ 2147483647 w 1221"/>
              <a:gd name="T115" fmla="*/ 2147483647 h 540"/>
              <a:gd name="T116" fmla="*/ 2147483647 w 1221"/>
              <a:gd name="T117" fmla="*/ 2147483647 h 540"/>
              <a:gd name="T118" fmla="*/ 2147483647 w 1221"/>
              <a:gd name="T119" fmla="*/ 2147483647 h 540"/>
              <a:gd name="T120" fmla="*/ 2147483647 w 1221"/>
              <a:gd name="T121" fmla="*/ 2147483647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83"/>
          <p:cNvSpPr>
            <a:spLocks/>
          </p:cNvSpPr>
          <p:nvPr/>
        </p:nvSpPr>
        <p:spPr bwMode="auto">
          <a:xfrm>
            <a:off x="6349000" y="4631454"/>
            <a:ext cx="795119" cy="631972"/>
          </a:xfrm>
          <a:custGeom>
            <a:avLst/>
            <a:gdLst>
              <a:gd name="T0" fmla="*/ 2147483647 w 1009"/>
              <a:gd name="T1" fmla="*/ 2147483647 h 635"/>
              <a:gd name="T2" fmla="*/ 2147483647 w 1009"/>
              <a:gd name="T3" fmla="*/ 2147483647 h 635"/>
              <a:gd name="T4" fmla="*/ 2147483647 w 1009"/>
              <a:gd name="T5" fmla="*/ 2147483647 h 635"/>
              <a:gd name="T6" fmla="*/ 2147483647 w 1009"/>
              <a:gd name="T7" fmla="*/ 2147483647 h 635"/>
              <a:gd name="T8" fmla="*/ 2147483647 w 1009"/>
              <a:gd name="T9" fmla="*/ 2147483647 h 635"/>
              <a:gd name="T10" fmla="*/ 2147483647 w 1009"/>
              <a:gd name="T11" fmla="*/ 2147483647 h 635"/>
              <a:gd name="T12" fmla="*/ 2147483647 w 1009"/>
              <a:gd name="T13" fmla="*/ 2147483647 h 635"/>
              <a:gd name="T14" fmla="*/ 2147483647 w 1009"/>
              <a:gd name="T15" fmla="*/ 2147483647 h 635"/>
              <a:gd name="T16" fmla="*/ 2147483647 w 1009"/>
              <a:gd name="T17" fmla="*/ 2147483647 h 635"/>
              <a:gd name="T18" fmla="*/ 2147483647 w 1009"/>
              <a:gd name="T19" fmla="*/ 2147483647 h 635"/>
              <a:gd name="T20" fmla="*/ 2147483647 w 1009"/>
              <a:gd name="T21" fmla="*/ 2147483647 h 635"/>
              <a:gd name="T22" fmla="*/ 2147483647 w 1009"/>
              <a:gd name="T23" fmla="*/ 2147483647 h 635"/>
              <a:gd name="T24" fmla="*/ 2147483647 w 1009"/>
              <a:gd name="T25" fmla="*/ 2147483647 h 635"/>
              <a:gd name="T26" fmla="*/ 2147483647 w 1009"/>
              <a:gd name="T27" fmla="*/ 2147483647 h 635"/>
              <a:gd name="T28" fmla="*/ 2147483647 w 1009"/>
              <a:gd name="T29" fmla="*/ 2147483647 h 635"/>
              <a:gd name="T30" fmla="*/ 2147483647 w 1009"/>
              <a:gd name="T31" fmla="*/ 2147483647 h 635"/>
              <a:gd name="T32" fmla="*/ 2147483647 w 1009"/>
              <a:gd name="T33" fmla="*/ 2147483647 h 635"/>
              <a:gd name="T34" fmla="*/ 2147483647 w 1009"/>
              <a:gd name="T35" fmla="*/ 2147483647 h 635"/>
              <a:gd name="T36" fmla="*/ 2147483647 w 1009"/>
              <a:gd name="T37" fmla="*/ 2147483647 h 635"/>
              <a:gd name="T38" fmla="*/ 2147483647 w 1009"/>
              <a:gd name="T39" fmla="*/ 2147483647 h 635"/>
              <a:gd name="T40" fmla="*/ 2147483647 w 1009"/>
              <a:gd name="T41" fmla="*/ 2147483647 h 635"/>
              <a:gd name="T42" fmla="*/ 2147483647 w 1009"/>
              <a:gd name="T43" fmla="*/ 2147483647 h 635"/>
              <a:gd name="T44" fmla="*/ 2147483647 w 1009"/>
              <a:gd name="T45" fmla="*/ 2147483647 h 635"/>
              <a:gd name="T46" fmla="*/ 2147483647 w 1009"/>
              <a:gd name="T47" fmla="*/ 2147483647 h 635"/>
              <a:gd name="T48" fmla="*/ 2147483647 w 1009"/>
              <a:gd name="T49" fmla="*/ 2147483647 h 635"/>
              <a:gd name="T50" fmla="*/ 2147483647 w 1009"/>
              <a:gd name="T51" fmla="*/ 2147483647 h 635"/>
              <a:gd name="T52" fmla="*/ 2147483647 w 1009"/>
              <a:gd name="T53" fmla="*/ 2147483647 h 635"/>
              <a:gd name="T54" fmla="*/ 2147483647 w 1009"/>
              <a:gd name="T55" fmla="*/ 2147483647 h 635"/>
              <a:gd name="T56" fmla="*/ 2147483647 w 1009"/>
              <a:gd name="T57" fmla="*/ 2147483647 h 635"/>
              <a:gd name="T58" fmla="*/ 2147483647 w 1009"/>
              <a:gd name="T59" fmla="*/ 2147483647 h 635"/>
              <a:gd name="T60" fmla="*/ 2147483647 w 1009"/>
              <a:gd name="T61" fmla="*/ 2147483647 h 635"/>
              <a:gd name="T62" fmla="*/ 2147483647 w 1009"/>
              <a:gd name="T63" fmla="*/ 2147483647 h 635"/>
              <a:gd name="T64" fmla="*/ 2147483647 w 1009"/>
              <a:gd name="T65" fmla="*/ 2147483647 h 635"/>
              <a:gd name="T66" fmla="*/ 2147483647 w 1009"/>
              <a:gd name="T67" fmla="*/ 2147483647 h 635"/>
              <a:gd name="T68" fmla="*/ 2147483647 w 1009"/>
              <a:gd name="T69" fmla="*/ 2147483647 h 635"/>
              <a:gd name="T70" fmla="*/ 2147483647 w 1009"/>
              <a:gd name="T71" fmla="*/ 2147483647 h 635"/>
              <a:gd name="T72" fmla="*/ 2147483647 w 1009"/>
              <a:gd name="T73" fmla="*/ 2147483647 h 635"/>
              <a:gd name="T74" fmla="*/ 2147483647 w 1009"/>
              <a:gd name="T75" fmla="*/ 2147483647 h 635"/>
              <a:gd name="T76" fmla="*/ 2147483647 w 1009"/>
              <a:gd name="T77" fmla="*/ 2147483647 h 635"/>
              <a:gd name="T78" fmla="*/ 2147483647 w 1009"/>
              <a:gd name="T79" fmla="*/ 2147483647 h 635"/>
              <a:gd name="T80" fmla="*/ 2147483647 w 1009"/>
              <a:gd name="T81" fmla="*/ 2147483647 h 635"/>
              <a:gd name="T82" fmla="*/ 2147483647 w 1009"/>
              <a:gd name="T83" fmla="*/ 2147483647 h 635"/>
              <a:gd name="T84" fmla="*/ 2147483647 w 1009"/>
              <a:gd name="T85" fmla="*/ 2147483647 h 635"/>
              <a:gd name="T86" fmla="*/ 2147483647 w 1009"/>
              <a:gd name="T87" fmla="*/ 2147483647 h 635"/>
              <a:gd name="T88" fmla="*/ 2147483647 w 1009"/>
              <a:gd name="T89" fmla="*/ 2147483647 h 635"/>
              <a:gd name="T90" fmla="*/ 2147483647 w 1009"/>
              <a:gd name="T91" fmla="*/ 2147483647 h 635"/>
              <a:gd name="T92" fmla="*/ 2147483647 w 1009"/>
              <a:gd name="T93" fmla="*/ 2147483647 h 635"/>
              <a:gd name="T94" fmla="*/ 2147483647 w 1009"/>
              <a:gd name="T95" fmla="*/ 2147483647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9966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Freeform 84"/>
          <p:cNvSpPr>
            <a:spLocks/>
          </p:cNvSpPr>
          <p:nvPr/>
        </p:nvSpPr>
        <p:spPr bwMode="auto">
          <a:xfrm>
            <a:off x="5071750" y="4716981"/>
            <a:ext cx="857939" cy="526114"/>
          </a:xfrm>
          <a:custGeom>
            <a:avLst/>
            <a:gdLst>
              <a:gd name="T0" fmla="*/ 2147483647 w 1092"/>
              <a:gd name="T1" fmla="*/ 2147483647 h 531"/>
              <a:gd name="T2" fmla="*/ 2147483647 w 1092"/>
              <a:gd name="T3" fmla="*/ 2147483647 h 531"/>
              <a:gd name="T4" fmla="*/ 2147483647 w 1092"/>
              <a:gd name="T5" fmla="*/ 2147483647 h 531"/>
              <a:gd name="T6" fmla="*/ 2147483647 w 1092"/>
              <a:gd name="T7" fmla="*/ 2147483647 h 531"/>
              <a:gd name="T8" fmla="*/ 2147483647 w 1092"/>
              <a:gd name="T9" fmla="*/ 2147483647 h 531"/>
              <a:gd name="T10" fmla="*/ 2147483647 w 1092"/>
              <a:gd name="T11" fmla="*/ 2147483647 h 531"/>
              <a:gd name="T12" fmla="*/ 2147483647 w 1092"/>
              <a:gd name="T13" fmla="*/ 0 h 531"/>
              <a:gd name="T14" fmla="*/ 2147483647 w 1092"/>
              <a:gd name="T15" fmla="*/ 2147483647 h 531"/>
              <a:gd name="T16" fmla="*/ 2147483647 w 1092"/>
              <a:gd name="T17" fmla="*/ 2147483647 h 531"/>
              <a:gd name="T18" fmla="*/ 2147483647 w 1092"/>
              <a:gd name="T19" fmla="*/ 2147483647 h 531"/>
              <a:gd name="T20" fmla="*/ 2147483647 w 1092"/>
              <a:gd name="T21" fmla="*/ 2147483647 h 531"/>
              <a:gd name="T22" fmla="*/ 2147483647 w 1092"/>
              <a:gd name="T23" fmla="*/ 2147483647 h 531"/>
              <a:gd name="T24" fmla="*/ 2147483647 w 1092"/>
              <a:gd name="T25" fmla="*/ 2147483647 h 531"/>
              <a:gd name="T26" fmla="*/ 2147483647 w 1092"/>
              <a:gd name="T27" fmla="*/ 2147483647 h 531"/>
              <a:gd name="T28" fmla="*/ 2147483647 w 1092"/>
              <a:gd name="T29" fmla="*/ 2147483647 h 531"/>
              <a:gd name="T30" fmla="*/ 2147483647 w 1092"/>
              <a:gd name="T31" fmla="*/ 2147483647 h 531"/>
              <a:gd name="T32" fmla="*/ 2147483647 w 1092"/>
              <a:gd name="T33" fmla="*/ 2147483647 h 531"/>
              <a:gd name="T34" fmla="*/ 2147483647 w 1092"/>
              <a:gd name="T35" fmla="*/ 2147483647 h 531"/>
              <a:gd name="T36" fmla="*/ 2147483647 w 1092"/>
              <a:gd name="T37" fmla="*/ 2147483647 h 531"/>
              <a:gd name="T38" fmla="*/ 2147483647 w 1092"/>
              <a:gd name="T39" fmla="*/ 2147483647 h 531"/>
              <a:gd name="T40" fmla="*/ 2147483647 w 1092"/>
              <a:gd name="T41" fmla="*/ 2147483647 h 531"/>
              <a:gd name="T42" fmla="*/ 2147483647 w 1092"/>
              <a:gd name="T43" fmla="*/ 2147483647 h 531"/>
              <a:gd name="T44" fmla="*/ 2147483647 w 1092"/>
              <a:gd name="T45" fmla="*/ 2147483647 h 531"/>
              <a:gd name="T46" fmla="*/ 2147483647 w 1092"/>
              <a:gd name="T47" fmla="*/ 2147483647 h 531"/>
              <a:gd name="T48" fmla="*/ 2147483647 w 1092"/>
              <a:gd name="T49" fmla="*/ 2147483647 h 531"/>
              <a:gd name="T50" fmla="*/ 2147483647 w 1092"/>
              <a:gd name="T51" fmla="*/ 2147483647 h 531"/>
              <a:gd name="T52" fmla="*/ 2147483647 w 1092"/>
              <a:gd name="T53" fmla="*/ 2147483647 h 531"/>
              <a:gd name="T54" fmla="*/ 2147483647 w 1092"/>
              <a:gd name="T55" fmla="*/ 2147483647 h 531"/>
              <a:gd name="T56" fmla="*/ 2147483647 w 1092"/>
              <a:gd name="T57" fmla="*/ 2147483647 h 531"/>
              <a:gd name="T58" fmla="*/ 2147483647 w 1092"/>
              <a:gd name="T59" fmla="*/ 2147483647 h 531"/>
              <a:gd name="T60" fmla="*/ 2147483647 w 1092"/>
              <a:gd name="T61" fmla="*/ 2147483647 h 531"/>
              <a:gd name="T62" fmla="*/ 2147483647 w 1092"/>
              <a:gd name="T63" fmla="*/ 2147483647 h 531"/>
              <a:gd name="T64" fmla="*/ 2147483647 w 1092"/>
              <a:gd name="T65" fmla="*/ 2147483647 h 531"/>
              <a:gd name="T66" fmla="*/ 2147483647 w 1092"/>
              <a:gd name="T67" fmla="*/ 2147483647 h 531"/>
              <a:gd name="T68" fmla="*/ 2147483647 w 1092"/>
              <a:gd name="T69" fmla="*/ 2147483647 h 531"/>
              <a:gd name="T70" fmla="*/ 2147483647 w 1092"/>
              <a:gd name="T71" fmla="*/ 2147483647 h 531"/>
              <a:gd name="T72" fmla="*/ 2147483647 w 1092"/>
              <a:gd name="T73" fmla="*/ 2147483647 h 531"/>
              <a:gd name="T74" fmla="*/ 2147483647 w 1092"/>
              <a:gd name="T75" fmla="*/ 2147483647 h 531"/>
              <a:gd name="T76" fmla="*/ 2147483647 w 1092"/>
              <a:gd name="T77" fmla="*/ 2147483647 h 531"/>
              <a:gd name="T78" fmla="*/ 2147483647 w 1092"/>
              <a:gd name="T79" fmla="*/ 2147483647 h 531"/>
              <a:gd name="T80" fmla="*/ 2147483647 w 1092"/>
              <a:gd name="T81" fmla="*/ 2147483647 h 531"/>
              <a:gd name="T82" fmla="*/ 2147483647 w 1092"/>
              <a:gd name="T83" fmla="*/ 2147483647 h 531"/>
              <a:gd name="T84" fmla="*/ 2147483647 w 1092"/>
              <a:gd name="T85" fmla="*/ 2147483647 h 531"/>
              <a:gd name="T86" fmla="*/ 2147483647 w 1092"/>
              <a:gd name="T87" fmla="*/ 2147483647 h 531"/>
              <a:gd name="T88" fmla="*/ 2147483647 w 1092"/>
              <a:gd name="T89" fmla="*/ 2147483647 h 531"/>
              <a:gd name="T90" fmla="*/ 2147483647 w 1092"/>
              <a:gd name="T91" fmla="*/ 2147483647 h 531"/>
              <a:gd name="T92" fmla="*/ 2147483647 w 1092"/>
              <a:gd name="T93" fmla="*/ 2147483647 h 531"/>
              <a:gd name="T94" fmla="*/ 2147483647 w 1092"/>
              <a:gd name="T95" fmla="*/ 2147483647 h 531"/>
              <a:gd name="T96" fmla="*/ 2147483647 w 1092"/>
              <a:gd name="T97" fmla="*/ 2147483647 h 531"/>
              <a:gd name="T98" fmla="*/ 2147483647 w 1092"/>
              <a:gd name="T99" fmla="*/ 2147483647 h 531"/>
              <a:gd name="T100" fmla="*/ 2147483647 w 1092"/>
              <a:gd name="T101" fmla="*/ 2147483647 h 531"/>
              <a:gd name="T102" fmla="*/ 2147483647 w 1092"/>
              <a:gd name="T103" fmla="*/ 2147483647 h 531"/>
              <a:gd name="T104" fmla="*/ 2147483647 w 1092"/>
              <a:gd name="T105" fmla="*/ 2147483647 h 531"/>
              <a:gd name="T106" fmla="*/ 2147483647 w 1092"/>
              <a:gd name="T107" fmla="*/ 2147483647 h 531"/>
              <a:gd name="T108" fmla="*/ 2147483647 w 1092"/>
              <a:gd name="T109" fmla="*/ 2147483647 h 531"/>
              <a:gd name="T110" fmla="*/ 2147483647 w 1092"/>
              <a:gd name="T111" fmla="*/ 2147483647 h 531"/>
              <a:gd name="T112" fmla="*/ 2147483647 w 1092"/>
              <a:gd name="T113" fmla="*/ 2147483647 h 531"/>
              <a:gd name="T114" fmla="*/ 2147483647 w 1092"/>
              <a:gd name="T115" fmla="*/ 2147483647 h 531"/>
              <a:gd name="T116" fmla="*/ 2147483647 w 1092"/>
              <a:gd name="T117" fmla="*/ 2147483647 h 531"/>
              <a:gd name="T118" fmla="*/ 0 w 1092"/>
              <a:gd name="T119" fmla="*/ 2147483647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9F3FD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Freeform 85"/>
          <p:cNvSpPr>
            <a:spLocks/>
          </p:cNvSpPr>
          <p:nvPr/>
        </p:nvSpPr>
        <p:spPr bwMode="auto">
          <a:xfrm rot="10800000">
            <a:off x="5253523" y="1379751"/>
            <a:ext cx="1007809" cy="535641"/>
          </a:xfrm>
          <a:custGeom>
            <a:avLst/>
            <a:gdLst>
              <a:gd name="T0" fmla="*/ 2147483647 w 1279"/>
              <a:gd name="T1" fmla="*/ 2147483647 h 542"/>
              <a:gd name="T2" fmla="*/ 2147483647 w 1279"/>
              <a:gd name="T3" fmla="*/ 2147483647 h 542"/>
              <a:gd name="T4" fmla="*/ 2147483647 w 1279"/>
              <a:gd name="T5" fmla="*/ 2147483647 h 542"/>
              <a:gd name="T6" fmla="*/ 2147483647 w 1279"/>
              <a:gd name="T7" fmla="*/ 2147483647 h 542"/>
              <a:gd name="T8" fmla="*/ 2147483647 w 1279"/>
              <a:gd name="T9" fmla="*/ 2147483647 h 542"/>
              <a:gd name="T10" fmla="*/ 2147483647 w 1279"/>
              <a:gd name="T11" fmla="*/ 2147483647 h 542"/>
              <a:gd name="T12" fmla="*/ 2147483647 w 1279"/>
              <a:gd name="T13" fmla="*/ 2147483647 h 542"/>
              <a:gd name="T14" fmla="*/ 2147483647 w 1279"/>
              <a:gd name="T15" fmla="*/ 2147483647 h 542"/>
              <a:gd name="T16" fmla="*/ 2147483647 w 1279"/>
              <a:gd name="T17" fmla="*/ 2147483647 h 542"/>
              <a:gd name="T18" fmla="*/ 2147483647 w 1279"/>
              <a:gd name="T19" fmla="*/ 2147483647 h 542"/>
              <a:gd name="T20" fmla="*/ 2147483647 w 1279"/>
              <a:gd name="T21" fmla="*/ 2147483647 h 542"/>
              <a:gd name="T22" fmla="*/ 2147483647 w 1279"/>
              <a:gd name="T23" fmla="*/ 2147483647 h 542"/>
              <a:gd name="T24" fmla="*/ 2147483647 w 1279"/>
              <a:gd name="T25" fmla="*/ 2147483647 h 542"/>
              <a:gd name="T26" fmla="*/ 2147483647 w 1279"/>
              <a:gd name="T27" fmla="*/ 2147483647 h 542"/>
              <a:gd name="T28" fmla="*/ 2147483647 w 1279"/>
              <a:gd name="T29" fmla="*/ 2147483647 h 542"/>
              <a:gd name="T30" fmla="*/ 2147483647 w 1279"/>
              <a:gd name="T31" fmla="*/ 2147483647 h 542"/>
              <a:gd name="T32" fmla="*/ 2147483647 w 1279"/>
              <a:gd name="T33" fmla="*/ 2147483647 h 542"/>
              <a:gd name="T34" fmla="*/ 2147483647 w 1279"/>
              <a:gd name="T35" fmla="*/ 2147483647 h 542"/>
              <a:gd name="T36" fmla="*/ 2147483647 w 1279"/>
              <a:gd name="T37" fmla="*/ 2147483647 h 542"/>
              <a:gd name="T38" fmla="*/ 2147483647 w 1279"/>
              <a:gd name="T39" fmla="*/ 0 h 542"/>
              <a:gd name="T40" fmla="*/ 2147483647 w 1279"/>
              <a:gd name="T41" fmla="*/ 2147483647 h 542"/>
              <a:gd name="T42" fmla="*/ 2147483647 w 1279"/>
              <a:gd name="T43" fmla="*/ 2147483647 h 542"/>
              <a:gd name="T44" fmla="*/ 2147483647 w 1279"/>
              <a:gd name="T45" fmla="*/ 2147483647 h 542"/>
              <a:gd name="T46" fmla="*/ 2147483647 w 1279"/>
              <a:gd name="T47" fmla="*/ 2147483647 h 542"/>
              <a:gd name="T48" fmla="*/ 2147483647 w 1279"/>
              <a:gd name="T49" fmla="*/ 2147483647 h 542"/>
              <a:gd name="T50" fmla="*/ 2147483647 w 1279"/>
              <a:gd name="T51" fmla="*/ 2147483647 h 542"/>
              <a:gd name="T52" fmla="*/ 2147483647 w 1279"/>
              <a:gd name="T53" fmla="*/ 2147483647 h 542"/>
              <a:gd name="T54" fmla="*/ 2147483647 w 1279"/>
              <a:gd name="T55" fmla="*/ 2147483647 h 542"/>
              <a:gd name="T56" fmla="*/ 2147483647 w 1279"/>
              <a:gd name="T57" fmla="*/ 2147483647 h 542"/>
              <a:gd name="T58" fmla="*/ 2147483647 w 1279"/>
              <a:gd name="T59" fmla="*/ 2147483647 h 542"/>
              <a:gd name="T60" fmla="*/ 2147483647 w 1279"/>
              <a:gd name="T61" fmla="*/ 2147483647 h 542"/>
              <a:gd name="T62" fmla="*/ 2147483647 w 1279"/>
              <a:gd name="T63" fmla="*/ 2147483647 h 542"/>
              <a:gd name="T64" fmla="*/ 2147483647 w 1279"/>
              <a:gd name="T65" fmla="*/ 2147483647 h 542"/>
              <a:gd name="T66" fmla="*/ 2147483647 w 1279"/>
              <a:gd name="T67" fmla="*/ 2147483647 h 542"/>
              <a:gd name="T68" fmla="*/ 2147483647 w 1279"/>
              <a:gd name="T69" fmla="*/ 2147483647 h 542"/>
              <a:gd name="T70" fmla="*/ 2147483647 w 1279"/>
              <a:gd name="T71" fmla="*/ 2147483647 h 542"/>
              <a:gd name="T72" fmla="*/ 2147483647 w 1279"/>
              <a:gd name="T73" fmla="*/ 2147483647 h 542"/>
              <a:gd name="T74" fmla="*/ 2147483647 w 1279"/>
              <a:gd name="T75" fmla="*/ 2147483647 h 542"/>
              <a:gd name="T76" fmla="*/ 2147483647 w 1279"/>
              <a:gd name="T77" fmla="*/ 2147483647 h 542"/>
              <a:gd name="T78" fmla="*/ 2147483647 w 1279"/>
              <a:gd name="T79" fmla="*/ 2147483647 h 542"/>
              <a:gd name="T80" fmla="*/ 2147483647 w 1279"/>
              <a:gd name="T81" fmla="*/ 2147483647 h 542"/>
              <a:gd name="T82" fmla="*/ 2147483647 w 1279"/>
              <a:gd name="T83" fmla="*/ 2147483647 h 542"/>
              <a:gd name="T84" fmla="*/ 2147483647 w 1279"/>
              <a:gd name="T85" fmla="*/ 2147483647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00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Line 117"/>
          <p:cNvSpPr>
            <a:spLocks noChangeShapeType="1"/>
          </p:cNvSpPr>
          <p:nvPr/>
        </p:nvSpPr>
        <p:spPr bwMode="auto">
          <a:xfrm>
            <a:off x="5929689" y="2543631"/>
            <a:ext cx="586614" cy="12702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0" name="Freeform 71"/>
          <p:cNvSpPr>
            <a:spLocks/>
          </p:cNvSpPr>
          <p:nvPr/>
        </p:nvSpPr>
        <p:spPr bwMode="auto">
          <a:xfrm rot="10800000">
            <a:off x="5285124" y="2219705"/>
            <a:ext cx="673966" cy="64785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082209" y="984736"/>
            <a:ext cx="2228495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err="1" smtClean="0"/>
              <a:t>DownloadActivity</a:t>
            </a:r>
            <a:r>
              <a:rPr lang="en-US" altLang="en-US" sz="1200" b="1" dirty="0" smtClean="0"/>
              <a:t> Process</a:t>
            </a:r>
            <a:endParaRPr lang="en-US" sz="1200" b="1" dirty="0"/>
          </a:p>
        </p:txBody>
      </p:sp>
      <p:sp>
        <p:nvSpPr>
          <p:cNvPr id="42" name="Rectangle 41"/>
          <p:cNvSpPr/>
          <p:nvPr/>
        </p:nvSpPr>
        <p:spPr>
          <a:xfrm>
            <a:off x="5048936" y="5348953"/>
            <a:ext cx="220765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err="1" smtClean="0"/>
              <a:t>DownloadService</a:t>
            </a:r>
            <a:r>
              <a:rPr lang="en-US" altLang="en-US" sz="1200" b="1" dirty="0" smtClean="0"/>
              <a:t> Process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873814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0"/>
          <p:cNvSpPr>
            <a:spLocks noChangeAspect="1" noChangeArrowheads="1"/>
          </p:cNvSpPr>
          <p:nvPr/>
        </p:nvSpPr>
        <p:spPr bwMode="auto">
          <a:xfrm>
            <a:off x="4915614" y="1426029"/>
            <a:ext cx="1340010" cy="6197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defTabSz="762000" eaLnBrk="1" hangingPunct="1">
              <a:lnSpc>
                <a:spcPct val="100000"/>
              </a:lnSpc>
            </a:pP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Download</a:t>
            </a:r>
            <a:br>
              <a:rPr lang="en-US" sz="1600" b="1" u="none" dirty="0" smtClean="0">
                <a:latin typeface="Arial" pitchFamily="34" charset="0"/>
                <a:cs typeface="Arial" pitchFamily="34" charset="0"/>
              </a:rPr>
            </a:b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Activity</a:t>
            </a:r>
            <a:endParaRPr lang="en-US" sz="16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21772" y="6389917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-32659" y="560922"/>
            <a:ext cx="9176659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Use a Broker to Handle Communication Concerns</a:t>
            </a:r>
          </a:p>
        </p:txBody>
      </p:sp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59803" y="1323616"/>
            <a:ext cx="9084197" cy="17851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Solution</a:t>
            </a:r>
          </a:p>
          <a:p>
            <a:pPr marL="228600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000" dirty="0"/>
              <a:t>Separate system communication </a:t>
            </a:r>
            <a:br>
              <a:rPr lang="en-US" sz="2000" dirty="0"/>
            </a:br>
            <a:r>
              <a:rPr lang="en-US" sz="2000" dirty="0"/>
              <a:t>functionality from app functionality </a:t>
            </a:r>
            <a:br>
              <a:rPr lang="en-US" sz="2000" dirty="0"/>
            </a:br>
            <a:r>
              <a:rPr lang="en-US" sz="2000" dirty="0"/>
              <a:t>by providing a broker that isolates </a:t>
            </a:r>
            <a:br>
              <a:rPr lang="en-US" sz="2000" dirty="0"/>
            </a:br>
            <a:r>
              <a:rPr lang="en-US" sz="2000" dirty="0"/>
              <a:t>communication-related concerns</a:t>
            </a:r>
          </a:p>
        </p:txBody>
      </p:sp>
      <p:sp>
        <p:nvSpPr>
          <p:cNvPr id="30" name="Freeform 53"/>
          <p:cNvSpPr>
            <a:spLocks/>
          </p:cNvSpPr>
          <p:nvPr/>
        </p:nvSpPr>
        <p:spPr bwMode="auto">
          <a:xfrm rot="6170687">
            <a:off x="8036461" y="1398347"/>
            <a:ext cx="950166" cy="900765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Freeform 15"/>
          <p:cNvSpPr>
            <a:spLocks noChangeAspect="1"/>
          </p:cNvSpPr>
          <p:nvPr/>
        </p:nvSpPr>
        <p:spPr bwMode="auto">
          <a:xfrm>
            <a:off x="5479600" y="2072293"/>
            <a:ext cx="454444" cy="483785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Freeform 15"/>
          <p:cNvSpPr>
            <a:spLocks noChangeAspect="1"/>
          </p:cNvSpPr>
          <p:nvPr/>
        </p:nvSpPr>
        <p:spPr bwMode="auto">
          <a:xfrm>
            <a:off x="6887312" y="2783825"/>
            <a:ext cx="867961" cy="144030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8" name="Group 11"/>
          <p:cNvGrpSpPr>
            <a:grpSpLocks noChangeAspect="1"/>
          </p:cNvGrpSpPr>
          <p:nvPr/>
        </p:nvGrpSpPr>
        <p:grpSpPr bwMode="auto">
          <a:xfrm>
            <a:off x="7594124" y="2303111"/>
            <a:ext cx="1462148" cy="841205"/>
            <a:chOff x="1536" y="1920"/>
            <a:chExt cx="838" cy="384"/>
          </a:xfrm>
          <a:solidFill>
            <a:schemeClr val="bg1"/>
          </a:solidFill>
        </p:grpSpPr>
        <p:sp>
          <p:nvSpPr>
            <p:cNvPr id="53" name="Rectangle 12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838" cy="18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de-DE" sz="1600" b="1" dirty="0" smtClean="0">
                  <a:latin typeface="Arial" pitchFamily="34" charset="0"/>
                  <a:cs typeface="Arial" pitchFamily="34" charset="0"/>
                </a:rPr>
                <a:t>Remote</a:t>
              </a:r>
              <a:r>
                <a:rPr lang="de-DE" sz="1600" b="1" u="none" dirty="0" smtClean="0">
                  <a:latin typeface="Arial" pitchFamily="34" charset="0"/>
                  <a:cs typeface="Arial" pitchFamily="34" charset="0"/>
                </a:rPr>
                <a:t>Object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Rectangle 13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83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methods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6" name="Freeform 71"/>
          <p:cNvSpPr>
            <a:spLocks/>
          </p:cNvSpPr>
          <p:nvPr/>
        </p:nvSpPr>
        <p:spPr bwMode="auto">
          <a:xfrm>
            <a:off x="4184802" y="1214500"/>
            <a:ext cx="877741" cy="79861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1" name="Group 7"/>
          <p:cNvGrpSpPr>
            <a:grpSpLocks noChangeAspect="1"/>
          </p:cNvGrpSpPr>
          <p:nvPr/>
        </p:nvGrpSpPr>
        <p:grpSpPr bwMode="auto">
          <a:xfrm>
            <a:off x="5934044" y="2419209"/>
            <a:ext cx="1310144" cy="937593"/>
            <a:chOff x="1536" y="1920"/>
            <a:chExt cx="937" cy="428"/>
          </a:xfrm>
          <a:solidFill>
            <a:schemeClr val="bg1"/>
          </a:solidFill>
        </p:grpSpPr>
        <p:sp>
          <p:nvSpPr>
            <p:cNvPr id="32" name="Rectangle 8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937" cy="2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Broker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937" cy="248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IPC </a:t>
              </a:r>
              <a:br>
                <a:rPr lang="en-US" sz="1600" u="none" dirty="0" smtClean="0">
                  <a:latin typeface="Arial" pitchFamily="34" charset="0"/>
                  <a:cs typeface="Arial" pitchFamily="34" charset="0"/>
                </a:rPr>
              </a:br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mechanisms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6496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59803" y="1323616"/>
            <a:ext cx="9084197" cy="3323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Solution</a:t>
            </a:r>
          </a:p>
          <a:p>
            <a:pPr marL="228600" indent="-22860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  <a:buFontTx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Separate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system communication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functionality from app functionality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by providing a broker that isolates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communication-related concerns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e.g., one way to implement this in Android</a:t>
            </a:r>
          </a:p>
          <a:p>
            <a:pPr marL="457200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A </a:t>
            </a:r>
            <a:r>
              <a:rPr lang="de-DE" sz="2000" dirty="0">
                <a:latin typeface="+mn-lt"/>
                <a:ea typeface="+mn-ea"/>
                <a:cs typeface="+mn-cs"/>
              </a:rPr>
              <a:t>S</a:t>
            </a:r>
            <a:r>
              <a:rPr lang="de-DE" sz="2000" dirty="0" smtClean="0">
                <a:latin typeface="+mn-lt"/>
                <a:ea typeface="+mn-ea"/>
                <a:cs typeface="+mn-cs"/>
              </a:rPr>
              <a:t>ervice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implements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an Binder object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that a client can’t accessible directly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since it may reside in different process </a:t>
            </a:r>
          </a:p>
        </p:txBody>
      </p:sp>
      <p:sp>
        <p:nvSpPr>
          <p:cNvPr id="42" name="Freeform 15"/>
          <p:cNvSpPr>
            <a:spLocks noChangeAspect="1"/>
          </p:cNvSpPr>
          <p:nvPr/>
        </p:nvSpPr>
        <p:spPr bwMode="auto">
          <a:xfrm>
            <a:off x="6126452" y="3200126"/>
            <a:ext cx="140378" cy="483785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-32659" y="560922"/>
            <a:ext cx="9176659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Use a Broker to Handle Communication Concerns</a:t>
            </a:r>
          </a:p>
        </p:txBody>
      </p:sp>
      <p:grpSp>
        <p:nvGrpSpPr>
          <p:cNvPr id="21" name="Group 7"/>
          <p:cNvGrpSpPr>
            <a:grpSpLocks noChangeAspect="1"/>
          </p:cNvGrpSpPr>
          <p:nvPr/>
        </p:nvGrpSpPr>
        <p:grpSpPr bwMode="auto">
          <a:xfrm>
            <a:off x="5813469" y="2358921"/>
            <a:ext cx="1073843" cy="841205"/>
            <a:chOff x="1536" y="1920"/>
            <a:chExt cx="768" cy="384"/>
          </a:xfrm>
          <a:solidFill>
            <a:schemeClr val="bg1"/>
          </a:solidFill>
        </p:grpSpPr>
        <p:sp>
          <p:nvSpPr>
            <p:cNvPr id="22" name="Rectangle 8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768" cy="18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en-US" sz="1600" b="1" u="none">
                  <a:latin typeface="Arial" pitchFamily="34" charset="0"/>
                  <a:cs typeface="Arial" pitchFamily="34" charset="0"/>
                </a:rPr>
                <a:t>Proxy</a:t>
              </a:r>
              <a:endParaRPr lang="en-US" sz="1600" u="none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methods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4" name="Rectangle 10"/>
          <p:cNvSpPr>
            <a:spLocks noChangeAspect="1" noChangeArrowheads="1"/>
          </p:cNvSpPr>
          <p:nvPr/>
        </p:nvSpPr>
        <p:spPr bwMode="auto">
          <a:xfrm>
            <a:off x="4915614" y="1426029"/>
            <a:ext cx="1340010" cy="6197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defTabSz="762000" eaLnBrk="1" hangingPunct="1">
              <a:lnSpc>
                <a:spcPct val="100000"/>
              </a:lnSpc>
            </a:pP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Download</a:t>
            </a:r>
            <a:br>
              <a:rPr lang="en-US" sz="1600" b="1" u="none" dirty="0" smtClean="0">
                <a:latin typeface="Arial" pitchFamily="34" charset="0"/>
                <a:cs typeface="Arial" pitchFamily="34" charset="0"/>
              </a:rPr>
            </a:b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Activity</a:t>
            </a:r>
            <a:endParaRPr lang="en-US" sz="16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reeform 15"/>
          <p:cNvSpPr>
            <a:spLocks noChangeAspect="1"/>
          </p:cNvSpPr>
          <p:nvPr/>
        </p:nvSpPr>
        <p:spPr bwMode="auto">
          <a:xfrm>
            <a:off x="5479600" y="2072293"/>
            <a:ext cx="333869" cy="483785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Freeform 15"/>
          <p:cNvSpPr>
            <a:spLocks noChangeAspect="1"/>
          </p:cNvSpPr>
          <p:nvPr/>
        </p:nvSpPr>
        <p:spPr bwMode="auto">
          <a:xfrm>
            <a:off x="6633289" y="3555591"/>
            <a:ext cx="867961" cy="483785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Freeform 15"/>
          <p:cNvSpPr>
            <a:spLocks noChangeAspect="1"/>
          </p:cNvSpPr>
          <p:nvPr/>
        </p:nvSpPr>
        <p:spPr bwMode="auto">
          <a:xfrm rot="16200000">
            <a:off x="7763823" y="2951912"/>
            <a:ext cx="867961" cy="1207359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5" name="Group 11"/>
          <p:cNvGrpSpPr>
            <a:grpSpLocks noChangeAspect="1"/>
          </p:cNvGrpSpPr>
          <p:nvPr/>
        </p:nvGrpSpPr>
        <p:grpSpPr bwMode="auto">
          <a:xfrm>
            <a:off x="7594124" y="2303111"/>
            <a:ext cx="1462148" cy="841205"/>
            <a:chOff x="1536" y="1920"/>
            <a:chExt cx="838" cy="384"/>
          </a:xfrm>
          <a:solidFill>
            <a:schemeClr val="bg1"/>
          </a:solidFill>
        </p:grpSpPr>
        <p:sp>
          <p:nvSpPr>
            <p:cNvPr id="26" name="Rectangle 12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838" cy="18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de-DE" sz="1600" b="1" u="none" dirty="0" smtClean="0">
                  <a:latin typeface="Arial" pitchFamily="34" charset="0"/>
                  <a:cs typeface="Arial" pitchFamily="34" charset="0"/>
                </a:rPr>
                <a:t>BinderObject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13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83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methods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4" name="Group 7"/>
          <p:cNvGrpSpPr>
            <a:grpSpLocks noChangeAspect="1"/>
          </p:cNvGrpSpPr>
          <p:nvPr/>
        </p:nvGrpSpPr>
        <p:grpSpPr bwMode="auto">
          <a:xfrm>
            <a:off x="7490364" y="3466750"/>
            <a:ext cx="1073843" cy="841205"/>
            <a:chOff x="1536" y="1920"/>
            <a:chExt cx="768" cy="384"/>
          </a:xfrm>
          <a:solidFill>
            <a:schemeClr val="bg1"/>
          </a:solidFill>
        </p:grpSpPr>
        <p:sp>
          <p:nvSpPr>
            <p:cNvPr id="45" name="Rectangle 8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768" cy="18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Stub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methods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9" name="Group 7"/>
          <p:cNvGrpSpPr>
            <a:grpSpLocks noChangeAspect="1"/>
          </p:cNvGrpSpPr>
          <p:nvPr/>
        </p:nvGrpSpPr>
        <p:grpSpPr bwMode="auto">
          <a:xfrm>
            <a:off x="5584862" y="3466750"/>
            <a:ext cx="1476616" cy="841205"/>
            <a:chOff x="1536" y="1920"/>
            <a:chExt cx="768" cy="384"/>
          </a:xfrm>
          <a:solidFill>
            <a:schemeClr val="bg1"/>
          </a:solidFill>
        </p:grpSpPr>
        <p:sp>
          <p:nvSpPr>
            <p:cNvPr id="41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Binder IPC </a:t>
              </a:r>
              <a:br>
                <a:rPr lang="en-US" sz="1600" u="none" dirty="0" smtClean="0">
                  <a:latin typeface="Arial" pitchFamily="34" charset="0"/>
                  <a:cs typeface="Arial" pitchFamily="34" charset="0"/>
                </a:rPr>
              </a:br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mechanisms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Rectangle 8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768" cy="18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Broker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8" name="AutoShape 21"/>
          <p:cNvSpPr>
            <a:spLocks noChangeAspect="1" noChangeArrowheads="1"/>
          </p:cNvSpPr>
          <p:nvPr/>
        </p:nvSpPr>
        <p:spPr bwMode="auto">
          <a:xfrm>
            <a:off x="8710241" y="3300870"/>
            <a:ext cx="167691" cy="282296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Freeform 53"/>
          <p:cNvSpPr>
            <a:spLocks/>
          </p:cNvSpPr>
          <p:nvPr/>
        </p:nvSpPr>
        <p:spPr bwMode="auto">
          <a:xfrm rot="6170687">
            <a:off x="8036461" y="1398347"/>
            <a:ext cx="950166" cy="900765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Freeform 71"/>
          <p:cNvSpPr>
            <a:spLocks/>
          </p:cNvSpPr>
          <p:nvPr/>
        </p:nvSpPr>
        <p:spPr bwMode="auto">
          <a:xfrm>
            <a:off x="4184802" y="1214500"/>
            <a:ext cx="877741" cy="79861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21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59803" y="1323616"/>
            <a:ext cx="9084197" cy="44012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Solution</a:t>
            </a:r>
          </a:p>
          <a:p>
            <a:pPr marL="228600" indent="-22860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  <a:buFontTx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Separate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system communication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functionality from app functionality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by providing a broker that isolates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communication-related concerns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e.g., one way to implement this in Android</a:t>
            </a:r>
          </a:p>
          <a:p>
            <a:pPr marL="457200" indent="-22860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  <a:buFontTx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</a:t>
            </a:r>
            <a:r>
              <a:rPr lang="de-DE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</a:t>
            </a:r>
            <a:r>
              <a:rPr lang="de-DE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ervice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implements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an Binder object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that a client can’t accessible directly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since it may reside in different process </a:t>
            </a:r>
          </a:p>
          <a:p>
            <a:pPr lvl="1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Clients call a method on the proxy</a:t>
            </a:r>
            <a:r>
              <a:rPr lang="de-DE" sz="2000" dirty="0" smtClean="0">
                <a:latin typeface="+mn-lt"/>
                <a:ea typeface="+mn-ea"/>
                <a:cs typeface="+mn-cs"/>
              </a:rPr>
              <a:t>, which uses the Android Binder IPC mechanism (broker) to communicate with the object across process boundaries </a:t>
            </a:r>
          </a:p>
        </p:txBody>
      </p:sp>
      <p:sp>
        <p:nvSpPr>
          <p:cNvPr id="42" name="Freeform 15"/>
          <p:cNvSpPr>
            <a:spLocks noChangeAspect="1"/>
          </p:cNvSpPr>
          <p:nvPr/>
        </p:nvSpPr>
        <p:spPr bwMode="auto">
          <a:xfrm>
            <a:off x="6126452" y="3200126"/>
            <a:ext cx="140378" cy="483785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-32659" y="560922"/>
            <a:ext cx="9176659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Use a Broker to Handle Communication Concerns</a:t>
            </a:r>
          </a:p>
        </p:txBody>
      </p:sp>
      <p:grpSp>
        <p:nvGrpSpPr>
          <p:cNvPr id="21" name="Group 7"/>
          <p:cNvGrpSpPr>
            <a:grpSpLocks noChangeAspect="1"/>
          </p:cNvGrpSpPr>
          <p:nvPr/>
        </p:nvGrpSpPr>
        <p:grpSpPr bwMode="auto">
          <a:xfrm>
            <a:off x="5813469" y="2358921"/>
            <a:ext cx="1073843" cy="841205"/>
            <a:chOff x="1536" y="1920"/>
            <a:chExt cx="768" cy="384"/>
          </a:xfrm>
          <a:solidFill>
            <a:schemeClr val="bg1"/>
          </a:solidFill>
        </p:grpSpPr>
        <p:sp>
          <p:nvSpPr>
            <p:cNvPr id="22" name="Rectangle 8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768" cy="18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en-US" sz="1600" b="1" u="none">
                  <a:latin typeface="Arial" pitchFamily="34" charset="0"/>
                  <a:cs typeface="Arial" pitchFamily="34" charset="0"/>
                </a:rPr>
                <a:t>Proxy</a:t>
              </a:r>
              <a:endParaRPr lang="en-US" sz="1600" u="none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methods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4" name="Rectangle 10"/>
          <p:cNvSpPr>
            <a:spLocks noChangeAspect="1" noChangeArrowheads="1"/>
          </p:cNvSpPr>
          <p:nvPr/>
        </p:nvSpPr>
        <p:spPr bwMode="auto">
          <a:xfrm>
            <a:off x="4915614" y="1426029"/>
            <a:ext cx="1340010" cy="6197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defTabSz="762000" eaLnBrk="1" hangingPunct="1">
              <a:lnSpc>
                <a:spcPct val="100000"/>
              </a:lnSpc>
            </a:pP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Download</a:t>
            </a:r>
            <a:br>
              <a:rPr lang="en-US" sz="1600" b="1" u="none" dirty="0" smtClean="0">
                <a:latin typeface="Arial" pitchFamily="34" charset="0"/>
                <a:cs typeface="Arial" pitchFamily="34" charset="0"/>
              </a:rPr>
            </a:b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Activity</a:t>
            </a:r>
            <a:endParaRPr lang="en-US" sz="16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reeform 15"/>
          <p:cNvSpPr>
            <a:spLocks noChangeAspect="1"/>
          </p:cNvSpPr>
          <p:nvPr/>
        </p:nvSpPr>
        <p:spPr bwMode="auto">
          <a:xfrm>
            <a:off x="5479600" y="2072293"/>
            <a:ext cx="333869" cy="483785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Freeform 15"/>
          <p:cNvSpPr>
            <a:spLocks noChangeAspect="1"/>
          </p:cNvSpPr>
          <p:nvPr/>
        </p:nvSpPr>
        <p:spPr bwMode="auto">
          <a:xfrm>
            <a:off x="6633289" y="3555591"/>
            <a:ext cx="867961" cy="483785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Freeform 15"/>
          <p:cNvSpPr>
            <a:spLocks noChangeAspect="1"/>
          </p:cNvSpPr>
          <p:nvPr/>
        </p:nvSpPr>
        <p:spPr bwMode="auto">
          <a:xfrm rot="16200000">
            <a:off x="7763823" y="2951912"/>
            <a:ext cx="867961" cy="1207359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5" name="Group 11"/>
          <p:cNvGrpSpPr>
            <a:grpSpLocks noChangeAspect="1"/>
          </p:cNvGrpSpPr>
          <p:nvPr/>
        </p:nvGrpSpPr>
        <p:grpSpPr bwMode="auto">
          <a:xfrm>
            <a:off x="7594124" y="2303111"/>
            <a:ext cx="1462148" cy="841205"/>
            <a:chOff x="1536" y="1920"/>
            <a:chExt cx="838" cy="384"/>
          </a:xfrm>
          <a:solidFill>
            <a:schemeClr val="bg1"/>
          </a:solidFill>
        </p:grpSpPr>
        <p:sp>
          <p:nvSpPr>
            <p:cNvPr id="26" name="Rectangle 12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838" cy="18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de-DE" sz="1600" b="1" u="none" dirty="0" smtClean="0">
                  <a:latin typeface="Arial" pitchFamily="34" charset="0"/>
                  <a:cs typeface="Arial" pitchFamily="34" charset="0"/>
                </a:rPr>
                <a:t>BinderObject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13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83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methods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4" name="Group 7"/>
          <p:cNvGrpSpPr>
            <a:grpSpLocks noChangeAspect="1"/>
          </p:cNvGrpSpPr>
          <p:nvPr/>
        </p:nvGrpSpPr>
        <p:grpSpPr bwMode="auto">
          <a:xfrm>
            <a:off x="7490364" y="3466750"/>
            <a:ext cx="1073843" cy="841205"/>
            <a:chOff x="1536" y="1920"/>
            <a:chExt cx="768" cy="384"/>
          </a:xfrm>
          <a:solidFill>
            <a:schemeClr val="bg1"/>
          </a:solidFill>
        </p:grpSpPr>
        <p:sp>
          <p:nvSpPr>
            <p:cNvPr id="45" name="Rectangle 8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768" cy="18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Stub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methods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9" name="Group 7"/>
          <p:cNvGrpSpPr>
            <a:grpSpLocks noChangeAspect="1"/>
          </p:cNvGrpSpPr>
          <p:nvPr/>
        </p:nvGrpSpPr>
        <p:grpSpPr bwMode="auto">
          <a:xfrm>
            <a:off x="5584862" y="3466750"/>
            <a:ext cx="1476616" cy="841205"/>
            <a:chOff x="1536" y="1920"/>
            <a:chExt cx="768" cy="384"/>
          </a:xfrm>
          <a:solidFill>
            <a:schemeClr val="bg1"/>
          </a:solidFill>
        </p:grpSpPr>
        <p:sp>
          <p:nvSpPr>
            <p:cNvPr id="41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Binder IPC </a:t>
              </a:r>
              <a:br>
                <a:rPr lang="en-US" sz="1600" u="none" dirty="0" smtClean="0">
                  <a:latin typeface="Arial" pitchFamily="34" charset="0"/>
                  <a:cs typeface="Arial" pitchFamily="34" charset="0"/>
                </a:rPr>
              </a:br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mechanisms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Rectangle 8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768" cy="18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Broker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8" name="AutoShape 21"/>
          <p:cNvSpPr>
            <a:spLocks noChangeAspect="1" noChangeArrowheads="1"/>
          </p:cNvSpPr>
          <p:nvPr/>
        </p:nvSpPr>
        <p:spPr bwMode="auto">
          <a:xfrm>
            <a:off x="8710241" y="3300870"/>
            <a:ext cx="167691" cy="282296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Freeform 53"/>
          <p:cNvSpPr>
            <a:spLocks/>
          </p:cNvSpPr>
          <p:nvPr/>
        </p:nvSpPr>
        <p:spPr bwMode="auto">
          <a:xfrm rot="6170687">
            <a:off x="8036461" y="1398347"/>
            <a:ext cx="950166" cy="900765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Freeform 71"/>
          <p:cNvSpPr>
            <a:spLocks/>
          </p:cNvSpPr>
          <p:nvPr/>
        </p:nvSpPr>
        <p:spPr bwMode="auto">
          <a:xfrm>
            <a:off x="4184802" y="1214500"/>
            <a:ext cx="877741" cy="79861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482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 bwMode="auto">
          <a:xfrm>
            <a:off x="21772" y="6389917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59803" y="1323616"/>
            <a:ext cx="9084197" cy="486287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Solution</a:t>
            </a:r>
          </a:p>
          <a:p>
            <a:pPr marL="228600" indent="-22860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  <a:buFontTx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Separate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system communication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functionality from app functionality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by providing a broker that isolates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communication-related concerns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e.g., one way to implement this in Android</a:t>
            </a:r>
          </a:p>
          <a:p>
            <a:pPr marL="457200" indent="-22860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  <a:buFontTx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</a:t>
            </a:r>
            <a:r>
              <a:rPr lang="de-DE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</a:t>
            </a:r>
            <a:r>
              <a:rPr lang="de-DE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ervice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implements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an Binder object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that a client can’t accessible directly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since it may reside in different process </a:t>
            </a:r>
          </a:p>
          <a:p>
            <a:pPr lvl="1" indent="-22860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  <a:buFontTx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Clients call a method on the proxy</a:t>
            </a:r>
            <a:r>
              <a:rPr lang="de-DE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, which uses the Android Binder IPC mechanism (broker) to communicate with the object across process boundaries </a:t>
            </a:r>
          </a:p>
          <a:p>
            <a:pPr marL="457200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The Binder IPC mechanisms use a stub to 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upcall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a method to the object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42" name="Freeform 15"/>
          <p:cNvSpPr>
            <a:spLocks noChangeAspect="1"/>
          </p:cNvSpPr>
          <p:nvPr/>
        </p:nvSpPr>
        <p:spPr bwMode="auto">
          <a:xfrm>
            <a:off x="6126452" y="3200126"/>
            <a:ext cx="140378" cy="483785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-32659" y="560922"/>
            <a:ext cx="9176659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Use a Broker to Handle Communication Concerns</a:t>
            </a:r>
          </a:p>
        </p:txBody>
      </p:sp>
      <p:grpSp>
        <p:nvGrpSpPr>
          <p:cNvPr id="21" name="Group 7"/>
          <p:cNvGrpSpPr>
            <a:grpSpLocks noChangeAspect="1"/>
          </p:cNvGrpSpPr>
          <p:nvPr/>
        </p:nvGrpSpPr>
        <p:grpSpPr bwMode="auto">
          <a:xfrm>
            <a:off x="5813469" y="2358921"/>
            <a:ext cx="1073843" cy="841205"/>
            <a:chOff x="1536" y="1920"/>
            <a:chExt cx="768" cy="384"/>
          </a:xfrm>
          <a:solidFill>
            <a:schemeClr val="bg1"/>
          </a:solidFill>
        </p:grpSpPr>
        <p:sp>
          <p:nvSpPr>
            <p:cNvPr id="22" name="Rectangle 8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768" cy="18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en-US" sz="1600" b="1" u="none">
                  <a:latin typeface="Arial" pitchFamily="34" charset="0"/>
                  <a:cs typeface="Arial" pitchFamily="34" charset="0"/>
                </a:rPr>
                <a:t>Proxy</a:t>
              </a:r>
              <a:endParaRPr lang="en-US" sz="1600" u="none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methods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4" name="Rectangle 10"/>
          <p:cNvSpPr>
            <a:spLocks noChangeAspect="1" noChangeArrowheads="1"/>
          </p:cNvSpPr>
          <p:nvPr/>
        </p:nvSpPr>
        <p:spPr bwMode="auto">
          <a:xfrm>
            <a:off x="4915614" y="1426029"/>
            <a:ext cx="1340010" cy="6197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defTabSz="762000" eaLnBrk="1" hangingPunct="1">
              <a:lnSpc>
                <a:spcPct val="100000"/>
              </a:lnSpc>
            </a:pP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Download</a:t>
            </a:r>
            <a:br>
              <a:rPr lang="en-US" sz="1600" b="1" u="none" dirty="0" smtClean="0">
                <a:latin typeface="Arial" pitchFamily="34" charset="0"/>
                <a:cs typeface="Arial" pitchFamily="34" charset="0"/>
              </a:rPr>
            </a:b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Activity</a:t>
            </a:r>
            <a:endParaRPr lang="en-US" sz="1600" u="none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Freeform 15"/>
          <p:cNvSpPr>
            <a:spLocks noChangeAspect="1"/>
          </p:cNvSpPr>
          <p:nvPr/>
        </p:nvSpPr>
        <p:spPr bwMode="auto">
          <a:xfrm>
            <a:off x="5479600" y="2072293"/>
            <a:ext cx="333869" cy="483785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Freeform 15"/>
          <p:cNvSpPr>
            <a:spLocks noChangeAspect="1"/>
          </p:cNvSpPr>
          <p:nvPr/>
        </p:nvSpPr>
        <p:spPr bwMode="auto">
          <a:xfrm>
            <a:off x="6633289" y="3555591"/>
            <a:ext cx="867961" cy="483785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Freeform 15"/>
          <p:cNvSpPr>
            <a:spLocks noChangeAspect="1"/>
          </p:cNvSpPr>
          <p:nvPr/>
        </p:nvSpPr>
        <p:spPr bwMode="auto">
          <a:xfrm rot="16200000">
            <a:off x="7763823" y="2951912"/>
            <a:ext cx="867961" cy="1207359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5" name="Group 11"/>
          <p:cNvGrpSpPr>
            <a:grpSpLocks noChangeAspect="1"/>
          </p:cNvGrpSpPr>
          <p:nvPr/>
        </p:nvGrpSpPr>
        <p:grpSpPr bwMode="auto">
          <a:xfrm>
            <a:off x="7594124" y="2303111"/>
            <a:ext cx="1462148" cy="841205"/>
            <a:chOff x="1536" y="1920"/>
            <a:chExt cx="838" cy="384"/>
          </a:xfrm>
          <a:solidFill>
            <a:schemeClr val="bg1"/>
          </a:solidFill>
        </p:grpSpPr>
        <p:sp>
          <p:nvSpPr>
            <p:cNvPr id="26" name="Rectangle 12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838" cy="18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de-DE" sz="1600" b="1" u="none" dirty="0" smtClean="0">
                  <a:latin typeface="Arial" pitchFamily="34" charset="0"/>
                  <a:cs typeface="Arial" pitchFamily="34" charset="0"/>
                </a:rPr>
                <a:t>BinderObject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13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83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methods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4" name="Group 7"/>
          <p:cNvGrpSpPr>
            <a:grpSpLocks noChangeAspect="1"/>
          </p:cNvGrpSpPr>
          <p:nvPr/>
        </p:nvGrpSpPr>
        <p:grpSpPr bwMode="auto">
          <a:xfrm>
            <a:off x="7490364" y="3466750"/>
            <a:ext cx="1073843" cy="841205"/>
            <a:chOff x="1536" y="1920"/>
            <a:chExt cx="768" cy="384"/>
          </a:xfrm>
          <a:solidFill>
            <a:schemeClr val="bg1"/>
          </a:solidFill>
        </p:grpSpPr>
        <p:sp>
          <p:nvSpPr>
            <p:cNvPr id="45" name="Rectangle 8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768" cy="18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Stub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methods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9" name="Group 7"/>
          <p:cNvGrpSpPr>
            <a:grpSpLocks noChangeAspect="1"/>
          </p:cNvGrpSpPr>
          <p:nvPr/>
        </p:nvGrpSpPr>
        <p:grpSpPr bwMode="auto">
          <a:xfrm>
            <a:off x="5584862" y="3466750"/>
            <a:ext cx="1476616" cy="841205"/>
            <a:chOff x="1536" y="1920"/>
            <a:chExt cx="768" cy="384"/>
          </a:xfrm>
          <a:solidFill>
            <a:schemeClr val="bg1"/>
          </a:solidFill>
        </p:grpSpPr>
        <p:sp>
          <p:nvSpPr>
            <p:cNvPr id="41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Binder IPC </a:t>
              </a:r>
              <a:br>
                <a:rPr lang="en-US" sz="1600" u="none" dirty="0" smtClean="0">
                  <a:latin typeface="Arial" pitchFamily="34" charset="0"/>
                  <a:cs typeface="Arial" pitchFamily="34" charset="0"/>
                </a:rPr>
              </a:br>
              <a:r>
                <a:rPr lang="en-US" sz="1600" u="none" dirty="0" smtClean="0">
                  <a:latin typeface="Arial" pitchFamily="34" charset="0"/>
                  <a:cs typeface="Arial" pitchFamily="34" charset="0"/>
                </a:rPr>
                <a:t>mechanisms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Rectangle 8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768" cy="18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Broker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8" name="Rectangle 47"/>
          <p:cNvSpPr/>
          <p:nvPr/>
        </p:nvSpPr>
        <p:spPr>
          <a:xfrm>
            <a:off x="10886" y="6438692"/>
            <a:ext cx="9122228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11113" algn="ctr"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2000" dirty="0" smtClean="0"/>
              <a:t>Android Binder uses the </a:t>
            </a:r>
            <a:r>
              <a:rPr lang="en-US" sz="2000" i="1" dirty="0" smtClean="0"/>
              <a:t>Proxy</a:t>
            </a:r>
            <a:r>
              <a:rPr lang="en-US" sz="2000" dirty="0" smtClean="0"/>
              <a:t> pattern &amp; supports sync &amp; </a:t>
            </a:r>
            <a:r>
              <a:rPr lang="en-US" sz="2000" dirty="0" err="1" smtClean="0"/>
              <a:t>async</a:t>
            </a:r>
            <a:r>
              <a:rPr lang="en-US" sz="2000" dirty="0" smtClean="0"/>
              <a:t> communication</a:t>
            </a:r>
            <a:endParaRPr lang="en-US" sz="2000" dirty="0"/>
          </a:p>
        </p:txBody>
      </p:sp>
      <p:sp>
        <p:nvSpPr>
          <p:cNvPr id="28" name="AutoShape 21"/>
          <p:cNvSpPr>
            <a:spLocks noChangeAspect="1" noChangeArrowheads="1"/>
          </p:cNvSpPr>
          <p:nvPr/>
        </p:nvSpPr>
        <p:spPr bwMode="auto">
          <a:xfrm>
            <a:off x="8710241" y="3300870"/>
            <a:ext cx="167691" cy="282296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Freeform 53"/>
          <p:cNvSpPr>
            <a:spLocks/>
          </p:cNvSpPr>
          <p:nvPr/>
        </p:nvSpPr>
        <p:spPr bwMode="auto">
          <a:xfrm rot="6170687">
            <a:off x="8036461" y="1398347"/>
            <a:ext cx="950166" cy="900765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Freeform 71"/>
          <p:cNvSpPr>
            <a:spLocks/>
          </p:cNvSpPr>
          <p:nvPr/>
        </p:nvSpPr>
        <p:spPr bwMode="auto">
          <a:xfrm>
            <a:off x="4184802" y="1214500"/>
            <a:ext cx="877741" cy="79861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29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525463"/>
            <a:ext cx="8613775" cy="533400"/>
          </a:xfrm>
          <a:solidFill>
            <a:schemeClr val="bg1">
              <a:lumMod val="8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Broker	            POSA1 Architectural Pattern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7625" y="3878263"/>
            <a:ext cx="9144000" cy="2462212"/>
            <a:chOff x="47625" y="3878263"/>
            <a:chExt cx="9144000" cy="2462212"/>
          </a:xfrm>
        </p:grpSpPr>
        <p:pic>
          <p:nvPicPr>
            <p:cNvPr id="5" name="Picture 23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625" y="3878263"/>
              <a:ext cx="9144000" cy="24622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  <p:sp>
          <p:nvSpPr>
            <p:cNvPr id="3" name="Rectangle 2"/>
            <p:cNvSpPr/>
            <p:nvPr/>
          </p:nvSpPr>
          <p:spPr>
            <a:xfrm>
              <a:off x="7020883" y="4039215"/>
              <a:ext cx="771365" cy="5355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525252"/>
                  </a:solidFill>
                  <a:latin typeface="Arial Narrow" pitchFamily="34" charset="0"/>
                  <a:cs typeface="Arial" pitchFamily="34" charset="0"/>
                </a:rPr>
                <a:t>Object</a:t>
              </a:r>
              <a:br>
                <a:rPr lang="en-US" sz="1600" dirty="0" smtClean="0">
                  <a:solidFill>
                    <a:srgbClr val="525252"/>
                  </a:solidFill>
                  <a:latin typeface="Arial Narrow" pitchFamily="34" charset="0"/>
                  <a:cs typeface="Arial" pitchFamily="34" charset="0"/>
                </a:rPr>
              </a:br>
              <a:r>
                <a:rPr lang="en-US" sz="1600" dirty="0" smtClean="0">
                  <a:solidFill>
                    <a:srgbClr val="525252"/>
                  </a:solidFill>
                  <a:latin typeface="Arial Narrow" pitchFamily="34" charset="0"/>
                  <a:cs typeface="Arial" pitchFamily="34" charset="0"/>
                </a:rPr>
                <a:t>Adapter</a:t>
              </a:r>
              <a:endParaRPr lang="en-US" sz="1600" dirty="0">
                <a:solidFill>
                  <a:srgbClr val="525252"/>
                </a:solidFill>
                <a:latin typeface="Arial Narrow" pitchFamily="34" charset="0"/>
                <a:cs typeface="Arial" pitchFamily="34" charset="0"/>
              </a:endParaRPr>
            </a:p>
          </p:txBody>
        </p:sp>
      </p:grp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8240" y="1103699"/>
            <a:ext cx="9143999" cy="3121791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/>
              <a:t>Intent</a:t>
            </a:r>
          </a:p>
          <a:p>
            <a:pPr marL="228600" indent="-228600" eaLnBrk="1" hangingPunct="1">
              <a:spcBef>
                <a:spcPts val="600"/>
              </a:spcBef>
              <a:buClr>
                <a:schemeClr val="tx1"/>
              </a:buClr>
              <a:buSzPct val="80000"/>
              <a:defRPr/>
            </a:pPr>
            <a:r>
              <a:rPr lang="en-US" sz="2000" kern="1200" dirty="0"/>
              <a:t>Connect clients with remote objects by mediating invocations from clients to remote objects, while encapsulating the details of IPC or network communication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Applicability</a:t>
            </a:r>
          </a:p>
          <a:p>
            <a:pPr marL="228600" lvl="0" indent="-228600" eaLnBrk="1" hangingPunct="1">
              <a:spcBef>
                <a:spcPts val="600"/>
              </a:spcBef>
              <a:buClr>
                <a:schemeClr val="tx1"/>
              </a:buClr>
              <a:buSzPct val="80000"/>
            </a:pPr>
            <a:r>
              <a:rPr lang="en-US" sz="2000" dirty="0"/>
              <a:t>Apps need capabilities to support (potentially) remote communication, provide location transparency, handle faults, manage end-to-end </a:t>
            </a:r>
            <a:r>
              <a:rPr lang="en-US" sz="2000" dirty="0" err="1"/>
              <a:t>QoS</a:t>
            </a:r>
            <a:r>
              <a:rPr lang="en-US" sz="2000" dirty="0"/>
              <a:t>, &amp; encapsulate low-level system details</a:t>
            </a:r>
          </a:p>
          <a:p>
            <a:pPr marL="0" indent="0" eaLnBrk="1" hangingPunct="1">
              <a:spcBef>
                <a:spcPts val="600"/>
              </a:spcBef>
              <a:buClr>
                <a:schemeClr val="tx1"/>
              </a:buClr>
              <a:buSzPct val="80000"/>
              <a:buNone/>
              <a:defRPr/>
            </a:pPr>
            <a:r>
              <a:rPr lang="en-US" sz="2000" b="1" kern="1200" dirty="0" smtClean="0"/>
              <a:t>Dynamics</a:t>
            </a:r>
            <a:endParaRPr lang="en-US" sz="2000" b="1" kern="1200" dirty="0"/>
          </a:p>
        </p:txBody>
      </p:sp>
    </p:spTree>
    <p:extLst>
      <p:ext uri="{BB962C8B-B14F-4D97-AF65-F5344CB8AC3E}">
        <p14:creationId xmlns:p14="http://schemas.microsoft.com/office/powerpoint/2010/main" val="233160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525463"/>
            <a:ext cx="8613775" cy="533400"/>
          </a:xfrm>
          <a:solidFill>
            <a:schemeClr val="bg1">
              <a:lumMod val="8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Broker	            POSA1 Architectural Pattern</a:t>
            </a:r>
          </a:p>
        </p:txBody>
      </p:sp>
      <p:sp>
        <p:nvSpPr>
          <p:cNvPr id="3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68240" y="1103699"/>
            <a:ext cx="9143999" cy="3121791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/>
              <a:t>Intent</a:t>
            </a:r>
          </a:p>
          <a:p>
            <a:pPr marL="228600" indent="-228600" eaLnBrk="1" hangingPunct="1">
              <a:spcBef>
                <a:spcPts val="600"/>
              </a:spcBef>
              <a:buClr>
                <a:schemeClr val="tx1"/>
              </a:buClr>
              <a:buSzPct val="80000"/>
              <a:defRPr/>
            </a:pPr>
            <a:r>
              <a:rPr lang="en-US" sz="2000" kern="1200" dirty="0"/>
              <a:t>Connect clients with remote objects by mediating invocations from clients to remote objects, while encapsulating the details of IPC or network communication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1" dirty="0"/>
              <a:t>Applicability</a:t>
            </a:r>
          </a:p>
          <a:p>
            <a:pPr marL="228600" lvl="0" indent="-228600" eaLnBrk="1" hangingPunct="1">
              <a:spcBef>
                <a:spcPts val="600"/>
              </a:spcBef>
              <a:buClr>
                <a:schemeClr val="tx1"/>
              </a:buClr>
              <a:buSzPct val="80000"/>
            </a:pPr>
            <a:r>
              <a:rPr lang="en-US" sz="2000" dirty="0"/>
              <a:t>Apps need capabilities to support (potentially) remote communication, provide location transparency, handle faults, manage end-to-end </a:t>
            </a:r>
            <a:r>
              <a:rPr lang="en-US" sz="2000" dirty="0" err="1"/>
              <a:t>QoS</a:t>
            </a:r>
            <a:r>
              <a:rPr lang="en-US" sz="2000" dirty="0"/>
              <a:t>, &amp; encapsulate low-level system details</a:t>
            </a:r>
          </a:p>
          <a:p>
            <a:pPr marL="0" indent="0" eaLnBrk="1" hangingPunct="1">
              <a:spcBef>
                <a:spcPts val="600"/>
              </a:spcBef>
              <a:buClr>
                <a:schemeClr val="tx1"/>
              </a:buClr>
              <a:buSzPct val="80000"/>
              <a:buNone/>
              <a:defRPr/>
            </a:pPr>
            <a:r>
              <a:rPr lang="en-US" sz="2000" b="1" kern="1200" dirty="0" smtClean="0"/>
              <a:t>Dynamics</a:t>
            </a:r>
            <a:endParaRPr lang="en-US" sz="2000" b="1" kern="1200" dirty="0"/>
          </a:p>
        </p:txBody>
      </p:sp>
      <p:sp>
        <p:nvSpPr>
          <p:cNvPr id="37" name="Rectangle 36"/>
          <p:cNvSpPr/>
          <p:nvPr/>
        </p:nvSpPr>
        <p:spPr bwMode="auto">
          <a:xfrm>
            <a:off x="0" y="6272092"/>
            <a:ext cx="9144000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74" y="4304578"/>
            <a:ext cx="7883092" cy="25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068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 bwMode="auto">
          <a:xfrm rot="5400000">
            <a:off x="2682341" y="3433758"/>
            <a:ext cx="3089733" cy="1894766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5149806" y="2539940"/>
            <a:ext cx="2188654" cy="36487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 rot="5400000">
            <a:off x="5500436" y="4232228"/>
            <a:ext cx="1456761" cy="1930792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 rot="5400000">
            <a:off x="5500436" y="2584203"/>
            <a:ext cx="1456761" cy="1930792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9390" y="1183139"/>
            <a:ext cx="33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Android Example in Java</a:t>
            </a:r>
            <a:endParaRPr lang="en-US" sz="2000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525463"/>
            <a:ext cx="8613775" cy="533400"/>
          </a:xfrm>
          <a:solidFill>
            <a:schemeClr val="bg1">
              <a:lumMod val="8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Broker	            POSA1 Architectural Pattern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831403" y="2539940"/>
            <a:ext cx="2445099" cy="36487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 rot="5400000">
            <a:off x="1309523" y="2436903"/>
            <a:ext cx="1456761" cy="2121749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 rot="5400000">
            <a:off x="1309522" y="4136750"/>
            <a:ext cx="1456761" cy="2121749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78924" y="3856804"/>
            <a:ext cx="1230145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bindService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()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87882" y="2795180"/>
            <a:ext cx="1685077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DownloadActivity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21091" y="5034176"/>
            <a:ext cx="1591205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downloadImage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()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06580" y="3227426"/>
            <a:ext cx="1685974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mDownloadBinder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54238" y="3206878"/>
            <a:ext cx="1279517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mDownloader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34610" y="4525077"/>
            <a:ext cx="1864613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ServiceConnection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78337" y="2838944"/>
            <a:ext cx="1677062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DownloadService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939705" y="2281408"/>
            <a:ext cx="2116285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err="1" smtClean="0">
                <a:latin typeface="Arial" pitchFamily="34" charset="0"/>
                <a:cs typeface="Arial" pitchFamily="34" charset="0"/>
              </a:rPr>
              <a:t>DownloadActivity</a:t>
            </a:r>
            <a:r>
              <a:rPr lang="en-US" altLang="en-US" sz="1200" b="1" dirty="0" smtClean="0">
                <a:latin typeface="Arial" pitchFamily="34" charset="0"/>
                <a:cs typeface="Arial" pitchFamily="34" charset="0"/>
              </a:rPr>
              <a:t> Process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140305" y="2281408"/>
            <a:ext cx="2106667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err="1" smtClean="0">
                <a:latin typeface="Arial" pitchFamily="34" charset="0"/>
                <a:cs typeface="Arial" pitchFamily="34" charset="0"/>
              </a:rPr>
              <a:t>DownloadService</a:t>
            </a:r>
            <a:r>
              <a:rPr lang="en-US" altLang="en-US" sz="1200" b="1" dirty="0" smtClean="0">
                <a:latin typeface="Arial" pitchFamily="34" charset="0"/>
                <a:cs typeface="Arial" pitchFamily="34" charset="0"/>
              </a:rPr>
              <a:t> Process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79262" y="4539962"/>
            <a:ext cx="1606530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>
                <a:latin typeface="Arial" pitchFamily="34" charset="0"/>
                <a:cs typeface="Arial" pitchFamily="34" charset="0"/>
              </a:rPr>
              <a:t>IDownloadImage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Freeform 41"/>
          <p:cNvSpPr/>
          <p:nvPr/>
        </p:nvSpPr>
        <p:spPr bwMode="auto">
          <a:xfrm>
            <a:off x="7031681" y="3366257"/>
            <a:ext cx="2019852" cy="1818526"/>
          </a:xfrm>
          <a:custGeom>
            <a:avLst/>
            <a:gdLst>
              <a:gd name="connsiteX0" fmla="*/ 51371 w 842481"/>
              <a:gd name="connsiteY0" fmla="*/ 0 h 1633591"/>
              <a:gd name="connsiteX1" fmla="*/ 842481 w 842481"/>
              <a:gd name="connsiteY1" fmla="*/ 0 h 1633591"/>
              <a:gd name="connsiteX2" fmla="*/ 842481 w 842481"/>
              <a:gd name="connsiteY2" fmla="*/ 1633591 h 1633591"/>
              <a:gd name="connsiteX3" fmla="*/ 0 w 842481"/>
              <a:gd name="connsiteY3" fmla="*/ 1633591 h 1633591"/>
              <a:gd name="connsiteX0" fmla="*/ 60030 w 851140"/>
              <a:gd name="connsiteY0" fmla="*/ 0 h 1818526"/>
              <a:gd name="connsiteX1" fmla="*/ 851140 w 851140"/>
              <a:gd name="connsiteY1" fmla="*/ 0 h 1818526"/>
              <a:gd name="connsiteX2" fmla="*/ 851140 w 851140"/>
              <a:gd name="connsiteY2" fmla="*/ 1633591 h 1818526"/>
              <a:gd name="connsiteX3" fmla="*/ 0 w 851140"/>
              <a:gd name="connsiteY3" fmla="*/ 1818526 h 1818526"/>
              <a:gd name="connsiteX0" fmla="*/ 60030 w 851140"/>
              <a:gd name="connsiteY0" fmla="*/ 0 h 1818526"/>
              <a:gd name="connsiteX1" fmla="*/ 851140 w 851140"/>
              <a:gd name="connsiteY1" fmla="*/ 0 h 1818526"/>
              <a:gd name="connsiteX2" fmla="*/ 851140 w 851140"/>
              <a:gd name="connsiteY2" fmla="*/ 1818526 h 1818526"/>
              <a:gd name="connsiteX3" fmla="*/ 0 w 851140"/>
              <a:gd name="connsiteY3" fmla="*/ 1818526 h 181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1140" h="1818526">
                <a:moveTo>
                  <a:pt x="60030" y="0"/>
                </a:moveTo>
                <a:lnTo>
                  <a:pt x="851140" y="0"/>
                </a:lnTo>
                <a:lnTo>
                  <a:pt x="851140" y="1818526"/>
                </a:lnTo>
                <a:lnTo>
                  <a:pt x="0" y="1818526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9" name="Straight Arrow Connector 48"/>
          <p:cNvCxnSpPr>
            <a:stCxn id="18" idx="3"/>
          </p:cNvCxnSpPr>
          <p:nvPr/>
        </p:nvCxnSpPr>
        <p:spPr bwMode="auto">
          <a:xfrm>
            <a:off x="2609069" y="3999920"/>
            <a:ext cx="3165257" cy="98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Freeform 52"/>
          <p:cNvSpPr/>
          <p:nvPr/>
        </p:nvSpPr>
        <p:spPr bwMode="auto">
          <a:xfrm rot="10800000">
            <a:off x="626723" y="3304613"/>
            <a:ext cx="708293" cy="1910994"/>
          </a:xfrm>
          <a:custGeom>
            <a:avLst/>
            <a:gdLst>
              <a:gd name="connsiteX0" fmla="*/ 51371 w 842481"/>
              <a:gd name="connsiteY0" fmla="*/ 0 h 1633591"/>
              <a:gd name="connsiteX1" fmla="*/ 842481 w 842481"/>
              <a:gd name="connsiteY1" fmla="*/ 0 h 1633591"/>
              <a:gd name="connsiteX2" fmla="*/ 842481 w 842481"/>
              <a:gd name="connsiteY2" fmla="*/ 1633591 h 1633591"/>
              <a:gd name="connsiteX3" fmla="*/ 0 w 842481"/>
              <a:gd name="connsiteY3" fmla="*/ 1633591 h 1633591"/>
              <a:gd name="connsiteX0" fmla="*/ 51371 w 854881"/>
              <a:gd name="connsiteY0" fmla="*/ 277402 h 1910993"/>
              <a:gd name="connsiteX1" fmla="*/ 854881 w 854881"/>
              <a:gd name="connsiteY1" fmla="*/ 0 h 1910993"/>
              <a:gd name="connsiteX2" fmla="*/ 842481 w 854881"/>
              <a:gd name="connsiteY2" fmla="*/ 1910993 h 1910993"/>
              <a:gd name="connsiteX3" fmla="*/ 0 w 854881"/>
              <a:gd name="connsiteY3" fmla="*/ 1910993 h 1910993"/>
              <a:gd name="connsiteX0" fmla="*/ 324181 w 854881"/>
              <a:gd name="connsiteY0" fmla="*/ 0 h 1910994"/>
              <a:gd name="connsiteX1" fmla="*/ 854881 w 854881"/>
              <a:gd name="connsiteY1" fmla="*/ 1 h 1910994"/>
              <a:gd name="connsiteX2" fmla="*/ 842481 w 854881"/>
              <a:gd name="connsiteY2" fmla="*/ 1910994 h 1910994"/>
              <a:gd name="connsiteX3" fmla="*/ 0 w 854881"/>
              <a:gd name="connsiteY3" fmla="*/ 1910994 h 1910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4881" h="1910994">
                <a:moveTo>
                  <a:pt x="324181" y="0"/>
                </a:moveTo>
                <a:lnTo>
                  <a:pt x="854881" y="1"/>
                </a:lnTo>
                <a:cubicBezTo>
                  <a:pt x="850748" y="636999"/>
                  <a:pt x="846614" y="1273996"/>
                  <a:pt x="842481" y="1910994"/>
                </a:cubicBezTo>
                <a:lnTo>
                  <a:pt x="0" y="1910994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6581" y="5034176"/>
            <a:ext cx="1965603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onServiceConnected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()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 bwMode="auto">
          <a:xfrm>
            <a:off x="2614535" y="3366256"/>
            <a:ext cx="2764727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3294628" y="3733136"/>
            <a:ext cx="18524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1: Bind to Download Service</a:t>
            </a:r>
          </a:p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>
                <a:latin typeface="Arial" pitchFamily="34" charset="0"/>
                <a:cs typeface="Arial" pitchFamily="34" charset="0"/>
              </a:rPr>
              <a:t>2: Start Download Service process if it’s not already running  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04926" y="3685712"/>
            <a:ext cx="18390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3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: Return reference to object that  implements the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IDownloadImage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 interface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74326" y="3836361"/>
            <a:ext cx="866840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onBind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()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339496" y="5133805"/>
            <a:ext cx="1285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4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: Downcast to Proxy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 rot="16200000">
            <a:off x="-445425" y="3766079"/>
            <a:ext cx="1641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5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: Assign Proxy to local variable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94767" y="2885137"/>
            <a:ext cx="20252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6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: Call the method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downloadImage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() via Proxy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350182" y="2872133"/>
            <a:ext cx="16705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7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: Stub dispatches to method &amp; returns result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32314" y="1672503"/>
            <a:ext cx="8906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defRPr/>
            </a:pPr>
            <a:r>
              <a:rPr lang="en-US" kern="0" dirty="0" smtClean="0"/>
              <a:t>(Some) steps involved in using Android Binder implementation of the Broker pattern</a:t>
            </a:r>
            <a:endParaRPr lang="en-US" kern="0" dirty="0"/>
          </a:p>
        </p:txBody>
      </p:sp>
      <p:sp>
        <p:nvSpPr>
          <p:cNvPr id="71" name="Freeform 70"/>
          <p:cNvSpPr/>
          <p:nvPr/>
        </p:nvSpPr>
        <p:spPr bwMode="auto">
          <a:xfrm>
            <a:off x="6641123" y="3974123"/>
            <a:ext cx="838200" cy="674077"/>
          </a:xfrm>
          <a:custGeom>
            <a:avLst/>
            <a:gdLst>
              <a:gd name="connsiteX0" fmla="*/ 0 w 838200"/>
              <a:gd name="connsiteY0" fmla="*/ 0 h 674077"/>
              <a:gd name="connsiteX1" fmla="*/ 838200 w 838200"/>
              <a:gd name="connsiteY1" fmla="*/ 0 h 674077"/>
              <a:gd name="connsiteX2" fmla="*/ 838200 w 838200"/>
              <a:gd name="connsiteY2" fmla="*/ 674077 h 674077"/>
              <a:gd name="connsiteX3" fmla="*/ 550985 w 838200"/>
              <a:gd name="connsiteY3" fmla="*/ 674077 h 674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8200" h="674077">
                <a:moveTo>
                  <a:pt x="0" y="0"/>
                </a:moveTo>
                <a:lnTo>
                  <a:pt x="838200" y="0"/>
                </a:lnTo>
                <a:lnTo>
                  <a:pt x="838200" y="674077"/>
                </a:lnTo>
                <a:lnTo>
                  <a:pt x="550985" y="674077"/>
                </a:ln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279314" y="5911004"/>
            <a:ext cx="2254386" cy="2585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Arial" pitchFamily="34" charset="0"/>
                <a:cs typeface="Arial" pitchFamily="34" charset="0"/>
              </a:rPr>
              <a:t>Binder IPC Mechanism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87029" y="6429100"/>
            <a:ext cx="7513699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Other patterns are involved here: </a:t>
            </a:r>
            <a:r>
              <a:rPr lang="en-US" sz="2000" i="1" dirty="0" smtClean="0"/>
              <a:t>Proxy</a:t>
            </a:r>
            <a:r>
              <a:rPr lang="en-US" sz="2000" dirty="0" smtClean="0"/>
              <a:t>, </a:t>
            </a:r>
            <a:r>
              <a:rPr lang="en-US" sz="2000" i="1" dirty="0" smtClean="0"/>
              <a:t>Activator</a:t>
            </a:r>
            <a:r>
              <a:rPr lang="en-US" sz="2000" dirty="0" smtClean="0"/>
              <a:t>, </a:t>
            </a:r>
            <a:r>
              <a:rPr lang="en-US" sz="2000" i="1" dirty="0" smtClean="0"/>
              <a:t>Adapter</a:t>
            </a:r>
            <a:r>
              <a:rPr lang="en-US" sz="2000" dirty="0" smtClean="0"/>
              <a:t>, etc.</a:t>
            </a:r>
            <a:endParaRPr lang="en-US" sz="2000" dirty="0"/>
          </a:p>
        </p:txBody>
      </p:sp>
      <p:sp>
        <p:nvSpPr>
          <p:cNvPr id="6" name="Freeform 5"/>
          <p:cNvSpPr/>
          <p:nvPr/>
        </p:nvSpPr>
        <p:spPr bwMode="auto">
          <a:xfrm>
            <a:off x="3012707" y="4129238"/>
            <a:ext cx="2849078" cy="1068404"/>
          </a:xfrm>
          <a:custGeom>
            <a:avLst/>
            <a:gdLst>
              <a:gd name="connsiteX0" fmla="*/ 2772076 w 2781701"/>
              <a:gd name="connsiteY0" fmla="*/ 0 h 1135781"/>
              <a:gd name="connsiteX1" fmla="*/ 2781701 w 2781701"/>
              <a:gd name="connsiteY1" fmla="*/ 240631 h 1135781"/>
              <a:gd name="connsiteX2" fmla="*/ 2021305 w 2781701"/>
              <a:gd name="connsiteY2" fmla="*/ 250257 h 1135781"/>
              <a:gd name="connsiteX3" fmla="*/ 2030931 w 2781701"/>
              <a:gd name="connsiteY3" fmla="*/ 1078029 h 1135781"/>
              <a:gd name="connsiteX4" fmla="*/ 0 w 2781701"/>
              <a:gd name="connsiteY4" fmla="*/ 1135781 h 1135781"/>
              <a:gd name="connsiteX0" fmla="*/ 2839453 w 2849078"/>
              <a:gd name="connsiteY0" fmla="*/ 0 h 1078029"/>
              <a:gd name="connsiteX1" fmla="*/ 2849078 w 2849078"/>
              <a:gd name="connsiteY1" fmla="*/ 240631 h 1078029"/>
              <a:gd name="connsiteX2" fmla="*/ 2088682 w 2849078"/>
              <a:gd name="connsiteY2" fmla="*/ 250257 h 1078029"/>
              <a:gd name="connsiteX3" fmla="*/ 2098308 w 2849078"/>
              <a:gd name="connsiteY3" fmla="*/ 1078029 h 1078029"/>
              <a:gd name="connsiteX4" fmla="*/ 0 w 2849078"/>
              <a:gd name="connsiteY4" fmla="*/ 1068404 h 1078029"/>
              <a:gd name="connsiteX0" fmla="*/ 2839453 w 2849078"/>
              <a:gd name="connsiteY0" fmla="*/ 0 h 1068404"/>
              <a:gd name="connsiteX1" fmla="*/ 2849078 w 2849078"/>
              <a:gd name="connsiteY1" fmla="*/ 240631 h 1068404"/>
              <a:gd name="connsiteX2" fmla="*/ 2088682 w 2849078"/>
              <a:gd name="connsiteY2" fmla="*/ 250257 h 1068404"/>
              <a:gd name="connsiteX3" fmla="*/ 2098308 w 2849078"/>
              <a:gd name="connsiteY3" fmla="*/ 1058778 h 1068404"/>
              <a:gd name="connsiteX4" fmla="*/ 0 w 2849078"/>
              <a:gd name="connsiteY4" fmla="*/ 1068404 h 106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078" h="1068404">
                <a:moveTo>
                  <a:pt x="2839453" y="0"/>
                </a:moveTo>
                <a:lnTo>
                  <a:pt x="2849078" y="240631"/>
                </a:lnTo>
                <a:lnTo>
                  <a:pt x="2088682" y="250257"/>
                </a:lnTo>
                <a:lnTo>
                  <a:pt x="2098308" y="1058778"/>
                </a:lnTo>
                <a:lnTo>
                  <a:pt x="0" y="1068404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712053" y="5412542"/>
            <a:ext cx="300243" cy="312737"/>
            <a:chOff x="8327572" y="4328206"/>
            <a:chExt cx="300243" cy="312737"/>
          </a:xfrm>
        </p:grpSpPr>
        <p:grpSp>
          <p:nvGrpSpPr>
            <p:cNvPr id="44" name="Group 43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46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5" name="Straight Arrow Connector 44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7684446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30" grpId="0" animBg="1"/>
      <p:bldP spid="34" grpId="0" animBg="1"/>
      <p:bldP spid="35" grpId="0" animBg="1"/>
      <p:bldP spid="25" grpId="0" animBg="1"/>
      <p:bldP spid="26" grpId="0" animBg="1"/>
      <p:bldP spid="29" grpId="0"/>
      <p:bldP spid="32" grpId="0"/>
      <p:bldP spid="33" grpId="0"/>
      <p:bldP spid="42" grpId="0" animBg="1"/>
      <p:bldP spid="53" grpId="0" animBg="1"/>
      <p:bldP spid="56" grpId="0"/>
      <p:bldP spid="60" grpId="0"/>
      <p:bldP spid="23" grpId="0" animBg="1"/>
      <p:bldP spid="62" grpId="0"/>
      <p:bldP spid="64" grpId="0"/>
      <p:bldP spid="66" grpId="0"/>
      <p:bldP spid="68" grpId="0"/>
      <p:bldP spid="71" grpId="0" animBg="1"/>
      <p:bldP spid="73" grpId="0"/>
      <p:bldP spid="38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199390" y="1616664"/>
            <a:ext cx="9144000" cy="611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(Portion of) the 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implementation of the </a:t>
            </a:r>
            <a:r>
              <a:rPr lang="en-US" sz="2000" kern="0" dirty="0" err="1" smtClean="0">
                <a:latin typeface="+mn-lt"/>
                <a:ea typeface="+mn-ea"/>
                <a:cs typeface="+mn-cs"/>
              </a:rPr>
              <a:t>DownloadActivity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 </a:t>
            </a:r>
            <a:endParaRPr kumimoji="0" lang="en-US" sz="20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public class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DownloadActivity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extends Activity {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 err="1" smtClean="0">
                <a:latin typeface="Courier New" pitchFamily="49" charset="0"/>
                <a:cs typeface="Courier New" pitchFamily="49" charset="0"/>
              </a:rPr>
              <a:t>IDownloadImage</a:t>
            </a:r>
            <a:r>
              <a:rPr lang="en-US" b="1" kern="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kern="0" dirty="0" err="1">
                <a:latin typeface="Courier New" pitchFamily="49" charset="0"/>
                <a:cs typeface="Courier New" pitchFamily="49" charset="0"/>
              </a:rPr>
              <a:t>mDownloader</a:t>
            </a:r>
            <a:r>
              <a:rPr lang="en-US" b="1" kern="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b="1" kern="0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private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ServiceConnection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conn = new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ServiceConnection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()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   public void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onServiceConnected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ComponentName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name, </a:t>
            </a:r>
            <a:b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</a:b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                                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IBinder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iService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) {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    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mDownloader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=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IDownloadImage.Stub.asInterface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iService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);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      ...</a:t>
            </a:r>
            <a:b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</a:b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  }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kern="0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 public void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download(String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url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) {</a:t>
            </a:r>
          </a:p>
          <a:p>
            <a:pPr marL="169863" lvl="0" indent="-1698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</a:t>
            </a:r>
            <a:r>
              <a:rPr lang="en-US" b="1" kern="0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b="1" kern="0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pPr marL="169863" lvl="0" indent="-1698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  String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pathName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=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mDownloader.downloadImage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url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);</a:t>
            </a:r>
          </a:p>
          <a:p>
            <a:pPr marL="169863" lvl="0" indent="-16986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 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...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}</a:t>
            </a:r>
            <a:endParaRPr lang="en-US" b="1" kern="0" dirty="0">
              <a:latin typeface="Courier New" pitchFamily="49" charset="0"/>
              <a:ea typeface="+mn-ea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9390" y="1183139"/>
            <a:ext cx="33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Android Example in Java</a:t>
            </a:r>
            <a:endParaRPr lang="en-US" sz="2000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525463"/>
            <a:ext cx="8613775" cy="533400"/>
          </a:xfrm>
          <a:solidFill>
            <a:schemeClr val="bg1">
              <a:lumMod val="8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Broker	            POSA1 Architectural Pattern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1772" y="6389917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6628" y="6438692"/>
            <a:ext cx="9007986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11113" algn="ctr"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2000" dirty="0" smtClean="0"/>
              <a:t>App use of </a:t>
            </a:r>
            <a:r>
              <a:rPr lang="en-US" sz="2000" dirty="0" err="1" smtClean="0"/>
              <a:t>IDownloadImage</a:t>
            </a:r>
            <a:r>
              <a:rPr lang="en-US" sz="2000" dirty="0" smtClean="0"/>
              <a:t> object is isolated from communication concerns </a:t>
            </a:r>
            <a:endParaRPr lang="en-US" sz="2000" dirty="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131401" y="2499653"/>
            <a:ext cx="2953819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The proxy object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 rot="5400000" flipH="1" flipV="1">
            <a:off x="3107058" y="4206747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2" name="Left Arrow 11"/>
          <p:cNvSpPr/>
          <p:nvPr/>
        </p:nvSpPr>
        <p:spPr bwMode="auto">
          <a:xfrm>
            <a:off x="4472206" y="2531445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567634" y="4411812"/>
            <a:ext cx="5046747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Callback hook that </a:t>
            </a:r>
            <a:r>
              <a:rPr lang="en-US" b="1" u="none" dirty="0" err="1" smtClean="0">
                <a:solidFill>
                  <a:srgbClr val="336699"/>
                </a:solidFill>
              </a:rPr>
              <a:t>downcasts</a:t>
            </a:r>
            <a:r>
              <a:rPr lang="en-US" b="1" u="none" dirty="0" smtClean="0">
                <a:solidFill>
                  <a:srgbClr val="336699"/>
                </a:solidFill>
              </a:rPr>
              <a:t> to proxy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 rot="16200000" flipV="1">
            <a:off x="5813106" y="5767000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212540" y="5942460"/>
            <a:ext cx="3611879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Call remote method via proxy 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7522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1" grpId="0" animBg="1"/>
      <p:bldP spid="12" grpId="0" animBg="1"/>
      <p:bldP spid="13" grpId="0"/>
      <p:bldP spid="14" grpId="0" animBg="1"/>
      <p:bldP spid="1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199390" y="1660209"/>
            <a:ext cx="9144000" cy="458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(Portion of) the 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implementation of the </a:t>
            </a:r>
            <a:r>
              <a:rPr lang="en-US" sz="2000" kern="0" dirty="0" err="1" smtClean="0">
                <a:latin typeface="+mn-lt"/>
                <a:ea typeface="+mn-ea"/>
                <a:cs typeface="+mn-cs"/>
              </a:rPr>
              <a:t>DownloadService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 &amp; the </a:t>
            </a:r>
            <a:br>
              <a:rPr lang="en-US" sz="2000" kern="0" dirty="0" smtClean="0">
                <a:latin typeface="+mn-lt"/>
                <a:ea typeface="+mn-ea"/>
                <a:cs typeface="+mn-cs"/>
              </a:rPr>
            </a:br>
            <a:r>
              <a:rPr lang="en-US" sz="2000" kern="0" dirty="0" err="1" smtClean="0">
                <a:latin typeface="+mn-lt"/>
                <a:ea typeface="+mn-ea"/>
                <a:cs typeface="+mn-cs"/>
              </a:rPr>
              <a:t>IDownloadImage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 object</a:t>
            </a:r>
            <a:endParaRPr kumimoji="0" lang="en-US" sz="20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public class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DownloadService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extends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Service {</a:t>
            </a:r>
            <a:endParaRPr lang="en-US" b="1" kern="0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private 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final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IDownloadImage.Stub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mDownloadBinder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= 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new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IDownloadImage.Stub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()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{</a:t>
            </a:r>
            <a:endParaRPr lang="en-US" b="1" kern="0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  public 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String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downloadImage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(String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urlValue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)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/>
            </a:r>
            <a:b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</a:b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                               throws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RemoteException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{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kern="0" dirty="0" smtClean="0">
              <a:latin typeface="Courier New" pitchFamily="49" charset="0"/>
              <a:cs typeface="Courier New" pitchFamily="49" charset="0"/>
            </a:endParaRP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kern="0" dirty="0">
              <a:latin typeface="Courier New" pitchFamily="49" charset="0"/>
              <a:cs typeface="Courier New" pitchFamily="49" charset="0"/>
            </a:endParaRP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latin typeface="Courier New" pitchFamily="49" charset="0"/>
                <a:cs typeface="Courier New" pitchFamily="49" charset="0"/>
              </a:rPr>
              <a:t>      ...</a:t>
            </a:r>
            <a:endParaRPr lang="en-US" b="1" kern="0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  }       </a:t>
            </a:r>
            <a:b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</a:b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};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public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IBinder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b="1" kern="0" dirty="0" err="1">
                <a:latin typeface="Courier New" pitchFamily="49" charset="0"/>
                <a:ea typeface="+mn-ea"/>
                <a:cs typeface="Courier New" pitchFamily="49" charset="0"/>
              </a:rPr>
              <a:t>onBind</a:t>
            </a: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(Intent intent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){ return </a:t>
            </a:r>
            <a:r>
              <a:rPr lang="en-US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mDownloadBinder</a:t>
            </a:r>
            <a:r>
              <a:rPr lang="en-US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; 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kern="0" dirty="0">
                <a:latin typeface="Courier New" pitchFamily="49" charset="0"/>
                <a:ea typeface="+mn-ea"/>
                <a:cs typeface="Courier New" pitchFamily="49" charset="0"/>
              </a:rPr>
              <a:t>}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9390" y="1183139"/>
            <a:ext cx="33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Android Example in Java</a:t>
            </a:r>
            <a:endParaRPr lang="en-US" sz="2000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525463"/>
            <a:ext cx="8613775" cy="533400"/>
          </a:xfrm>
          <a:solidFill>
            <a:schemeClr val="bg1">
              <a:lumMod val="8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Broker	            POSA1 Architectural Pattern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1772" y="6389917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86" y="6438692"/>
            <a:ext cx="9122228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11113" algn="ctr"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2000" dirty="0" smtClean="0"/>
              <a:t>The </a:t>
            </a:r>
            <a:r>
              <a:rPr lang="en-US" sz="2000" dirty="0" err="1" smtClean="0"/>
              <a:t>IDownloadImage</a:t>
            </a:r>
            <a:r>
              <a:rPr lang="en-US" sz="2000" dirty="0" smtClean="0"/>
              <a:t> implementation is isolated from communication concerns 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3355880" y="4328953"/>
            <a:ext cx="444206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/>
            <a:r>
              <a:rPr lang="en-US" b="1" dirty="0">
                <a:solidFill>
                  <a:srgbClr val="336699"/>
                </a:solidFill>
              </a:rPr>
              <a:t>Downloads </a:t>
            </a:r>
            <a:r>
              <a:rPr lang="en-US" b="1" dirty="0" smtClean="0">
                <a:solidFill>
                  <a:srgbClr val="336699"/>
                </a:solidFill>
              </a:rPr>
              <a:t>file </a:t>
            </a:r>
            <a:r>
              <a:rPr lang="en-US" b="1" dirty="0">
                <a:solidFill>
                  <a:srgbClr val="336699"/>
                </a:solidFill>
              </a:rPr>
              <a:t>from </a:t>
            </a:r>
            <a:r>
              <a:rPr lang="en-US" b="1" dirty="0" smtClean="0">
                <a:solidFill>
                  <a:srgbClr val="336699"/>
                </a:solidFill>
              </a:rPr>
              <a:t>specified </a:t>
            </a:r>
            <a:r>
              <a:rPr lang="en-US" b="1" dirty="0" err="1">
                <a:solidFill>
                  <a:srgbClr val="336699"/>
                </a:solidFill>
              </a:rPr>
              <a:t>url</a:t>
            </a:r>
            <a:r>
              <a:rPr lang="en-US" b="1" dirty="0">
                <a:solidFill>
                  <a:srgbClr val="336699"/>
                </a:solidFill>
              </a:rPr>
              <a:t> &amp; </a:t>
            </a:r>
            <a:r>
              <a:rPr lang="en-US" b="1" dirty="0" smtClean="0">
                <a:solidFill>
                  <a:srgbClr val="336699"/>
                </a:solidFill>
              </a:rPr>
              <a:t>returns location </a:t>
            </a:r>
            <a:r>
              <a:rPr lang="en-US" b="1" dirty="0">
                <a:solidFill>
                  <a:srgbClr val="336699"/>
                </a:solidFill>
              </a:rPr>
              <a:t>of </a:t>
            </a:r>
            <a:r>
              <a:rPr lang="en-US" b="1" dirty="0" smtClean="0">
                <a:solidFill>
                  <a:srgbClr val="336699"/>
                </a:solidFill>
              </a:rPr>
              <a:t>downloaded </a:t>
            </a:r>
            <a:r>
              <a:rPr lang="en-US" b="1" dirty="0">
                <a:solidFill>
                  <a:srgbClr val="336699"/>
                </a:solidFill>
              </a:rPr>
              <a:t>file in a synchronous </a:t>
            </a:r>
            <a:r>
              <a:rPr lang="en-US" b="1" dirty="0" smtClean="0">
                <a:solidFill>
                  <a:srgbClr val="336699"/>
                </a:solidFill>
              </a:rPr>
              <a:t>call</a:t>
            </a:r>
            <a:r>
              <a:rPr lang="en-US" b="1" dirty="0">
                <a:solidFill>
                  <a:srgbClr val="336699"/>
                </a:solidFill>
              </a:rPr>
              <a:t/>
            </a:r>
            <a:br>
              <a:rPr lang="en-US" b="1" dirty="0">
                <a:solidFill>
                  <a:srgbClr val="336699"/>
                </a:solidFill>
              </a:rPr>
            </a:b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 rot="5400000" flipH="1" flipV="1">
            <a:off x="2914554" y="4432391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 rot="16200000" flipV="1">
            <a:off x="7581245" y="5807075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577515" y="5942460"/>
            <a:ext cx="7064943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Return reference to object implementing </a:t>
            </a:r>
            <a:r>
              <a:rPr lang="en-US" b="1" u="none" dirty="0" err="1" smtClean="0">
                <a:solidFill>
                  <a:srgbClr val="336699"/>
                </a:solidFill>
              </a:rPr>
              <a:t>IDownloadImage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244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/>
      <p:bldP spid="9" grpId="0" animBg="1"/>
      <p:bldP spid="11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3825" y="551215"/>
            <a:ext cx="8826499" cy="427037"/>
          </a:xfrm>
          <a:solidFill>
            <a:schemeClr val="bg1">
              <a:alpha val="50195"/>
            </a:schemeClr>
          </a:solidFill>
        </p:spPr>
        <p:txBody>
          <a:bodyPr/>
          <a:lstStyle/>
          <a:p>
            <a:pPr eaLnBrk="1" hangingPunct="1"/>
            <a:r>
              <a:rPr lang="en-US" sz="3200" dirty="0" smtClean="0"/>
              <a:t>History of the GoF</a:t>
            </a:r>
            <a:r>
              <a:rPr lang="en-US" sz="3200" dirty="0"/>
              <a:t> </a:t>
            </a:r>
            <a:r>
              <a:rPr lang="en-US" sz="3200" dirty="0" smtClean="0"/>
              <a:t>&amp; POSA Pattern Books</a:t>
            </a:r>
            <a:endParaRPr lang="en-US" sz="2000" dirty="0" smtClean="0"/>
          </a:p>
        </p:txBody>
      </p:sp>
      <p:pic>
        <p:nvPicPr>
          <p:cNvPr id="148482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4416" y="2676956"/>
            <a:ext cx="2803127" cy="349312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67960" y="1122743"/>
            <a:ext cx="897604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1991 Erich Gamma completes his PhD dissertation on patterns for GUIs</a:t>
            </a:r>
          </a:p>
          <a:p>
            <a:pPr marL="228600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1993 GoF publish their first paper on patterns at ECOOP</a:t>
            </a:r>
          </a:p>
          <a:p>
            <a:pPr marL="228600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1994 </a:t>
            </a:r>
            <a:r>
              <a:rPr lang="en-US" sz="2000" i="1" dirty="0" smtClean="0"/>
              <a:t>Design </a:t>
            </a:r>
            <a:r>
              <a:rPr lang="en-US" sz="2000" i="1" dirty="0"/>
              <a:t>Patterns: Elements of </a:t>
            </a:r>
            <a:r>
              <a:rPr lang="en-US" sz="2000" i="1" dirty="0" smtClean="0"/>
              <a:t>Reusable Object-Oriented Software </a:t>
            </a:r>
            <a:br>
              <a:rPr lang="en-US" sz="2000" i="1" dirty="0" smtClean="0"/>
            </a:br>
            <a:r>
              <a:rPr lang="en-US" sz="2000" dirty="0" smtClean="0"/>
              <a:t>(</a:t>
            </a:r>
            <a:r>
              <a:rPr lang="en-US" sz="2000" dirty="0"/>
              <a:t>GoF book) </a:t>
            </a:r>
            <a:r>
              <a:rPr lang="en-US" sz="2000" dirty="0" smtClean="0"/>
              <a:t>published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596766" y="6426305"/>
            <a:ext cx="772387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c2.com/</a:t>
            </a:r>
            <a:r>
              <a:rPr lang="en-US" sz="2000" dirty="0" err="1" smtClean="0">
                <a:hlinkClick r:id="rId4"/>
              </a:rPr>
              <a:t>cgi</a:t>
            </a:r>
            <a:r>
              <a:rPr lang="en-US" sz="2000" dirty="0" smtClean="0">
                <a:hlinkClick r:id="rId4"/>
              </a:rPr>
              <a:t>/</a:t>
            </a:r>
            <a:r>
              <a:rPr lang="en-US" sz="2000" dirty="0" err="1" smtClean="0">
                <a:hlinkClick r:id="rId4"/>
              </a:rPr>
              <a:t>wiki?HistoryOfPatterns</a:t>
            </a:r>
            <a:r>
              <a:rPr lang="en-US" sz="2000" dirty="0" smtClean="0"/>
              <a:t> for brief history of patterns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90373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99390" y="1183139"/>
            <a:ext cx="2270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CORBA Example</a:t>
            </a:r>
            <a:endParaRPr lang="en-US" sz="2000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525463"/>
            <a:ext cx="8613775" cy="533400"/>
          </a:xfrm>
          <a:solidFill>
            <a:schemeClr val="bg1">
              <a:lumMod val="8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Broker	            POSA1 Architectural Pattern</a:t>
            </a:r>
          </a:p>
        </p:txBody>
      </p:sp>
      <p:sp>
        <p:nvSpPr>
          <p:cNvPr id="69" name="Rectangle 68"/>
          <p:cNvSpPr/>
          <p:nvPr/>
        </p:nvSpPr>
        <p:spPr>
          <a:xfrm>
            <a:off x="232314" y="1672503"/>
            <a:ext cx="8906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defRPr/>
            </a:pPr>
            <a:r>
              <a:rPr lang="en-US" kern="0" dirty="0" smtClean="0"/>
              <a:t>(Some) steps involved in using a CORBA implementation of the Broker pattern</a:t>
            </a:r>
            <a:endParaRPr lang="en-US" kern="0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2451807"/>
              </p:ext>
            </p:extLst>
          </p:nvPr>
        </p:nvGraphicFramePr>
        <p:xfrm>
          <a:off x="1405288" y="2281339"/>
          <a:ext cx="6321424" cy="3915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" name="Visio" r:id="rId4" imgW="8022732" imgH="4835376" progId="Visio.Drawing.11">
                  <p:embed/>
                </p:oleObj>
              </mc:Choice>
              <mc:Fallback>
                <p:oleObj name="Visio" r:id="rId4" imgW="8022732" imgH="483537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5288" y="2281339"/>
                        <a:ext cx="6321424" cy="39155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 bwMode="auto">
          <a:xfrm>
            <a:off x="2242686" y="3147461"/>
            <a:ext cx="0" cy="875899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>
            <a:off x="2254718" y="4599271"/>
            <a:ext cx="376990" cy="66574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 flipV="1">
            <a:off x="5394724" y="4793381"/>
            <a:ext cx="0" cy="471638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/>
          <p:nvPr/>
        </p:nvCxnSpPr>
        <p:spPr bwMode="auto">
          <a:xfrm flipV="1">
            <a:off x="5530846" y="4090736"/>
            <a:ext cx="0" cy="32726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 flipV="1">
            <a:off x="5846875" y="3195586"/>
            <a:ext cx="0" cy="32726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577516" y="3428444"/>
            <a:ext cx="151092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1: Call method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2733" y="4507889"/>
            <a:ext cx="189570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/>
            <a:r>
              <a:rPr lang="en-US" sz="1600" dirty="0">
                <a:latin typeface="Arial" pitchFamily="34" charset="0"/>
                <a:cs typeface="Arial" pitchFamily="34" charset="0"/>
              </a:rPr>
              <a:t>2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Convert method to encoded message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Freeform 36"/>
          <p:cNvSpPr/>
          <p:nvPr/>
        </p:nvSpPr>
        <p:spPr bwMode="auto">
          <a:xfrm>
            <a:off x="2733575" y="5859999"/>
            <a:ext cx="2415941" cy="369332"/>
          </a:xfrm>
          <a:custGeom>
            <a:avLst/>
            <a:gdLst>
              <a:gd name="connsiteX0" fmla="*/ 0 w 2415941"/>
              <a:gd name="connsiteY0" fmla="*/ 0 h 500514"/>
              <a:gd name="connsiteX1" fmla="*/ 0 w 2415941"/>
              <a:gd name="connsiteY1" fmla="*/ 500514 h 500514"/>
              <a:gd name="connsiteX2" fmla="*/ 2415941 w 2415941"/>
              <a:gd name="connsiteY2" fmla="*/ 500514 h 500514"/>
              <a:gd name="connsiteX3" fmla="*/ 2415941 w 2415941"/>
              <a:gd name="connsiteY3" fmla="*/ 38501 h 50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5941" h="500514">
                <a:moveTo>
                  <a:pt x="0" y="0"/>
                </a:moveTo>
                <a:lnTo>
                  <a:pt x="0" y="500514"/>
                </a:lnTo>
                <a:lnTo>
                  <a:pt x="2415941" y="500514"/>
                </a:lnTo>
                <a:lnTo>
                  <a:pt x="2415941" y="38501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77516" y="5858607"/>
            <a:ext cx="20541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/>
            <a:r>
              <a:rPr lang="en-US" sz="1600" dirty="0" smtClean="0">
                <a:latin typeface="Arial" pitchFamily="34" charset="0"/>
                <a:cs typeface="Arial" pitchFamily="34" charset="0"/>
              </a:rPr>
              <a:t>3: Send message to remote server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312918" y="5804036"/>
            <a:ext cx="20541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/>
            <a:r>
              <a:rPr lang="en-US" sz="1600" dirty="0">
                <a:latin typeface="Arial" pitchFamily="34" charset="0"/>
                <a:cs typeface="Arial" pitchFamily="34" charset="0"/>
              </a:rPr>
              <a:t>4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Receive message from client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94724" y="4763953"/>
            <a:ext cx="262615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/>
            <a:r>
              <a:rPr lang="en-US" sz="1600" dirty="0" smtClean="0">
                <a:latin typeface="Arial" pitchFamily="34" charset="0"/>
                <a:cs typeface="Arial" pitchFamily="34" charset="0"/>
              </a:rPr>
              <a:t>5: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Demultiplex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message to destination object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986498" y="3822970"/>
            <a:ext cx="254434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/>
            <a:r>
              <a:rPr lang="en-US" sz="1600" dirty="0">
                <a:latin typeface="Arial" pitchFamily="34" charset="0"/>
                <a:cs typeface="Arial" pitchFamily="34" charset="0"/>
              </a:rPr>
              <a:t>6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Demultiplex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message to destination interface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256051" y="3232070"/>
            <a:ext cx="439309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 algn="r"/>
            <a:r>
              <a:rPr lang="en-US" sz="1600" dirty="0">
                <a:latin typeface="Arial" pitchFamily="34" charset="0"/>
                <a:cs typeface="Arial" pitchFamily="34" charset="0"/>
              </a:rPr>
              <a:t>6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Convert message to method on object implementation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Rectangle 66"/>
          <p:cNvSpPr/>
          <p:nvPr/>
        </p:nvSpPr>
        <p:spPr bwMode="auto">
          <a:xfrm>
            <a:off x="21772" y="6389917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-8364" y="6438692"/>
            <a:ext cx="912836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11113" algn="ctr"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2000" dirty="0" smtClean="0"/>
              <a:t>CORBA shields apps from diverse languages, operating systems, networks, etc.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685653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55" grpId="0"/>
      <p:bldP spid="37" grpId="0" animBg="1"/>
      <p:bldP spid="58" grpId="0"/>
      <p:bldP spid="59" grpId="0"/>
      <p:bldP spid="61" grpId="0"/>
      <p:bldP spid="63" grpId="0"/>
      <p:bldP spid="65" grpId="0"/>
      <p:bldP spid="67" grpId="0" animBg="1"/>
      <p:bldP spid="7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6389555"/>
            <a:ext cx="9144000" cy="4588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42876" y="1156837"/>
            <a:ext cx="5816490" cy="5285953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Consequences</a:t>
            </a:r>
          </a:p>
          <a:p>
            <a:pPr marL="228600" indent="-228600">
              <a:spcBef>
                <a:spcPts val="600"/>
              </a:spcBef>
              <a:buNone/>
            </a:pPr>
            <a:r>
              <a:rPr lang="en-US" sz="2000" dirty="0" smtClean="0"/>
              <a:t>+ Location independence</a:t>
            </a:r>
          </a:p>
          <a:p>
            <a:pPr marL="228600" indent="-228600">
              <a:spcBef>
                <a:spcPts val="600"/>
              </a:spcBef>
              <a:buNone/>
            </a:pPr>
            <a:r>
              <a:rPr lang="en-US" sz="2000" dirty="0" smtClean="0"/>
              <a:t>+ Separation of concerns</a:t>
            </a:r>
          </a:p>
          <a:p>
            <a:pPr>
              <a:spcBef>
                <a:spcPts val="600"/>
              </a:spcBef>
              <a:buNone/>
            </a:pPr>
            <a:r>
              <a:rPr lang="en-US" sz="2000" dirty="0" smtClean="0"/>
              <a:t>+ Portability, modularity, reusability, etc.</a:t>
            </a:r>
          </a:p>
          <a:p>
            <a:pPr marL="231775" indent="-231775">
              <a:spcBef>
                <a:spcPts val="600"/>
              </a:spcBef>
              <a:buFont typeface="Tahoma" pitchFamily="34" charset="0"/>
              <a:buChar char="−"/>
            </a:pPr>
            <a:r>
              <a:rPr lang="en-US" sz="2000" dirty="0"/>
              <a:t>Additional time &amp; space overhead</a:t>
            </a:r>
          </a:p>
          <a:p>
            <a:pPr marL="231775" indent="-231775">
              <a:spcBef>
                <a:spcPts val="600"/>
              </a:spcBef>
              <a:buFont typeface="Tahoma" pitchFamily="34" charset="0"/>
              <a:buChar char="−"/>
            </a:pPr>
            <a:r>
              <a:rPr lang="en-US" sz="2000" dirty="0"/>
              <a:t>May complicate debugging &amp; testing</a:t>
            </a:r>
          </a:p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endParaRPr lang="en-US" sz="2000" b="1" dirty="0" smtClean="0"/>
          </a:p>
          <a:p>
            <a:pPr marL="0" indent="0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Implementation</a:t>
            </a:r>
          </a:p>
          <a:p>
            <a:pPr marL="228600" indent="-228600">
              <a:spcBef>
                <a:spcPts val="600"/>
              </a:spcBef>
              <a:buSzPct val="100000"/>
              <a:buFont typeface="Arial" pitchFamily="34" charset="0"/>
              <a:buChar char="•"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Co-location optimizations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28600" indent="-228600">
              <a:spcBef>
                <a:spcPts val="600"/>
              </a:spcBef>
              <a:buSzPct val="100000"/>
              <a:buFont typeface="Arial" pitchFamily="34" charset="0"/>
              <a:buChar char="•"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Synchrony &amp; asynchrony</a:t>
            </a:r>
          </a:p>
          <a:p>
            <a:pPr marL="228600" indent="-228600">
              <a:spcBef>
                <a:spcPts val="600"/>
              </a:spcBef>
              <a:buSzPct val="100000"/>
              <a:buFont typeface="Arial" pitchFamily="34" charset="0"/>
              <a:buChar char="•"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Pluggable protocols</a:t>
            </a:r>
          </a:p>
          <a:p>
            <a:pPr marL="228600" indent="-228600">
              <a:spcBef>
                <a:spcPts val="600"/>
              </a:spcBef>
              <a:buSzPct val="100000"/>
              <a:buFont typeface="Arial" pitchFamily="34" charset="0"/>
              <a:buChar char="•"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Strategizing concurrency, synchronization, </a:t>
            </a:r>
            <a:r>
              <a:rPr lang="en-US" sz="2000" kern="1200" dirty="0" err="1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demuxing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, connection management , fault tolerance, &amp; security mechanisms, etc.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4822371" y="1156837"/>
            <a:ext cx="432163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buClrTx/>
              <a:buSzTx/>
              <a:defRPr/>
            </a:pPr>
            <a:r>
              <a:rPr lang="en-US" sz="2000" b="1" kern="0" dirty="0" smtClean="0">
                <a:latin typeface="+mn-lt"/>
                <a:ea typeface="+mn-ea"/>
                <a:cs typeface="+mn-cs"/>
              </a:rPr>
              <a:t>Some Known Uses</a:t>
            </a: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28600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Distributed object computing </a:t>
            </a:r>
            <a:r>
              <a:rPr lang="en-US" sz="2000" dirty="0" err="1" smtClean="0"/>
              <a:t>middelware</a:t>
            </a:r>
            <a:r>
              <a:rPr lang="en-US" sz="2000" dirty="0" smtClean="0"/>
              <a:t> </a:t>
            </a: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e.g., OMG Common Object Request Broker Architecture (CORBA</a:t>
            </a:r>
            <a:r>
              <a:rPr lang="en-US" sz="2000" dirty="0"/>
              <a:t>) &amp; </a:t>
            </a:r>
            <a:r>
              <a:rPr lang="en-US" sz="2000" dirty="0" smtClean="0"/>
              <a:t>Sun Java </a:t>
            </a:r>
            <a:r>
              <a:rPr lang="en-US" sz="2000" dirty="0"/>
              <a:t>Remote Method Invocation (RMI</a:t>
            </a:r>
            <a:r>
              <a:rPr lang="en-US" sz="2000" dirty="0" smtClean="0"/>
              <a:t>)</a:t>
            </a:r>
          </a:p>
          <a:p>
            <a:pPr marL="228600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Local RPC systems on smartphones</a:t>
            </a: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e.g., Android Binder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525463"/>
            <a:ext cx="8613775" cy="533400"/>
          </a:xfrm>
          <a:solidFill>
            <a:schemeClr val="bg1">
              <a:lumMod val="8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Broker	            POSA1 Architectural Pattern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440694"/>
            <a:ext cx="9144001" cy="3416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/>
              <a:t>Broker </a:t>
            </a:r>
            <a:r>
              <a:rPr lang="en-US" dirty="0" err="1" smtClean="0"/>
              <a:t>Revisited:</a:t>
            </a:r>
            <a:r>
              <a:rPr lang="en-US" dirty="0" err="1" smtClean="0">
                <a:hlinkClick r:id="rId3"/>
              </a:rPr>
              <a:t>www.kircher-schwanninger.de</a:t>
            </a:r>
            <a:r>
              <a:rPr lang="en-US" dirty="0" smtClean="0">
                <a:hlinkClick r:id="rId3"/>
              </a:rPr>
              <a:t>/</a:t>
            </a:r>
            <a:r>
              <a:rPr lang="en-US" dirty="0" err="1" smtClean="0">
                <a:hlinkClick r:id="rId3"/>
              </a:rPr>
              <a:t>michael</a:t>
            </a:r>
            <a:r>
              <a:rPr lang="en-US" dirty="0" smtClean="0">
                <a:hlinkClick r:id="rId3"/>
              </a:rPr>
              <a:t>/publications/BrokerRevisited.pdf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5076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9395" grpId="0" uiExpand="1" build="p"/>
      <p:bldP spid="4" grpId="0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2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8448" y="1044246"/>
            <a:ext cx="9135552" cy="5181600"/>
          </a:xfrm>
        </p:spPr>
        <p:txBody>
          <a:bodyPr/>
          <a:lstStyle/>
          <a:p>
            <a:pPr marL="228600" lvl="1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Broker pattern is widely used in concurrent &amp; networked software</a:t>
            </a:r>
          </a:p>
          <a:p>
            <a:pPr marL="458788" lvl="2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Many open-source brokers available</a:t>
            </a:r>
          </a:p>
          <a:p>
            <a:pPr marL="679450" lvl="2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 TAO in C++ (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  <a:hlinkClick r:id="rId3"/>
              </a:rPr>
              <a:t>www.dre.vanderbit.edu/TAO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) &amp; </a:t>
            </a:r>
            <a:b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 err="1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JacORB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in Java (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  <a:hlinkClick r:id="rId4"/>
              </a:rPr>
              <a:t>www.jacorb.org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)</a:t>
            </a:r>
            <a:endParaRPr lang="en-US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171451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endParaRPr lang="en-US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28600" lvl="1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endParaRPr lang="en-US" sz="18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7" name="Picture 6" descr="tao-copy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49668" y="2842377"/>
            <a:ext cx="2381685" cy="1716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 descr="The free Java OR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005" y="3240889"/>
            <a:ext cx="3897797" cy="91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9475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389555"/>
            <a:ext cx="9144000" cy="4588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2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8448" y="1044246"/>
            <a:ext cx="9135552" cy="5181600"/>
          </a:xfrm>
        </p:spPr>
        <p:txBody>
          <a:bodyPr/>
          <a:lstStyle/>
          <a:p>
            <a:pPr marL="228600"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Broker pattern is widely used in concurrent &amp; networked software</a:t>
            </a:r>
          </a:p>
          <a:p>
            <a:pPr marL="458788" lvl="2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Many open-source brokers available</a:t>
            </a:r>
          </a:p>
          <a:p>
            <a:pPr marL="228600" lvl="1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Broker is more than an architecture pattern, however, it’s actually a pattern language that is composed of over a dozen patterns</a:t>
            </a:r>
          </a:p>
          <a:p>
            <a:pPr marL="171451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endParaRPr lang="en-US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28600" lvl="1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endParaRPr lang="en-US" sz="18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174" y="6438692"/>
            <a:ext cx="898071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11113" algn="ctr"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2000" dirty="0" smtClean="0">
                <a:hlinkClick r:id="rId3"/>
              </a:rPr>
              <a:t>www.voelter.de/publications/books-rem.html</a:t>
            </a:r>
            <a:r>
              <a:rPr lang="en-US" sz="2000" dirty="0" smtClean="0"/>
              <a:t> has pattern language for Broker</a:t>
            </a:r>
            <a:endParaRPr lang="en-US" sz="20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006" y="2751221"/>
            <a:ext cx="9334219" cy="347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870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00075" y="421270"/>
            <a:ext cx="82677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GoF &amp; POSA1 Pattern Examples: Part 4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5466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000" y="5414626"/>
            <a:ext cx="6304487" cy="974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9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-2" y="1053291"/>
            <a:ext cx="6471139" cy="5431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Summarize history &amp; contents of</a:t>
            </a:r>
          </a:p>
          <a:p>
            <a:pPr marL="457200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Patterns: Elements of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Reusable Software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688975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Commonly known as the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“Gang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Four” (GoF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) book</a:t>
            </a:r>
          </a:p>
          <a:p>
            <a:pPr marL="457200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Pattern-Oriented Software </a:t>
            </a:r>
            <a:b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Architecture: A System of Patterns</a:t>
            </a:r>
          </a:p>
          <a:p>
            <a:pPr marL="688975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Commonly known as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“POSA1” book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Example </a:t>
            </a:r>
            <a:r>
              <a:rPr lang="en-US" sz="2000" dirty="0"/>
              <a:t>of </a:t>
            </a:r>
            <a:r>
              <a:rPr lang="en-US" sz="2000" dirty="0" smtClean="0"/>
              <a:t>GoF &amp; POSA1 patterns </a:t>
            </a:r>
            <a:br>
              <a:rPr lang="en-US" sz="2000" dirty="0" smtClean="0"/>
            </a:br>
            <a:r>
              <a:rPr lang="en-US" sz="2000" dirty="0" smtClean="0"/>
              <a:t>applied in the context of Android</a:t>
            </a:r>
          </a:p>
          <a:p>
            <a:pPr marL="458788" lvl="2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Proxy</a:t>
            </a:r>
          </a:p>
          <a:p>
            <a:pPr marL="458788" lvl="2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Broker</a:t>
            </a:r>
          </a:p>
          <a:p>
            <a:pPr marL="458788" lvl="2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1800" dirty="0" smtClean="0"/>
              <a:t>Command </a:t>
            </a:r>
            <a:br>
              <a:rPr lang="en-US" sz="1800" dirty="0" smtClean="0"/>
            </a:br>
            <a:r>
              <a:rPr lang="en-US" sz="1800" dirty="0" smtClean="0"/>
              <a:t>Processor</a:t>
            </a:r>
            <a:endParaRPr lang="en-US" sz="1800" dirty="0"/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400" dirty="0" smtClean="0"/>
          </a:p>
          <a:p>
            <a:pPr marL="688975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400" dirty="0"/>
          </a:p>
        </p:txBody>
      </p:sp>
      <p:pic>
        <p:nvPicPr>
          <p:cNvPr id="18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3994" y="1082166"/>
            <a:ext cx="1247423" cy="155448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2" descr="http://fptlibrary.files.wordpress.com/2011/12/pattern-oriented-software-architecture-a-system-of-patterns-volume-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916" y="2331712"/>
            <a:ext cx="1278663" cy="160023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 bwMode="auto">
          <a:xfrm>
            <a:off x="152400" y="6360137"/>
            <a:ext cx="883920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377" y="1091791"/>
            <a:ext cx="5145088" cy="518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40437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-114300" y="533400"/>
            <a:ext cx="9398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Motivating Example: Android App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9837" y="6425933"/>
            <a:ext cx="751763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www.dre.vanderbilt.edu/~schmidt/cs282</a:t>
            </a:r>
            <a:r>
              <a:rPr lang="en-US" sz="2000" dirty="0" smtClean="0"/>
              <a:t> for info on this app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301617" y="5451564"/>
            <a:ext cx="3376909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Showcase use of </a:t>
            </a:r>
            <a:r>
              <a:rPr lang="en-US" sz="2000" i="1" dirty="0" smtClean="0"/>
              <a:t>Command Processor </a:t>
            </a:r>
            <a:r>
              <a:rPr lang="en-US" sz="2000" dirty="0" smtClean="0"/>
              <a:t>pattern</a:t>
            </a:r>
            <a:endParaRPr lang="en-US" sz="2000" dirty="0"/>
          </a:p>
        </p:txBody>
      </p:sp>
      <p:sp>
        <p:nvSpPr>
          <p:cNvPr id="3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-18224" y="1200389"/>
            <a:ext cx="3807509" cy="3820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The app Activity directs </a:t>
            </a:r>
            <a:br>
              <a:rPr lang="en-US" sz="2000" dirty="0"/>
            </a:br>
            <a:r>
              <a:rPr lang="en-US" sz="2000" dirty="0"/>
              <a:t>a Service to download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images </a:t>
            </a:r>
            <a:r>
              <a:rPr lang="en-US" sz="2000" dirty="0"/>
              <a:t>from a web server 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The Service caches the images locally in external memory files </a:t>
            </a:r>
            <a:r>
              <a:rPr lang="en-US" sz="2000" dirty="0" smtClean="0"/>
              <a:t>managed </a:t>
            </a:r>
            <a:r>
              <a:rPr lang="en-US" sz="2000" dirty="0"/>
              <a:t>by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 </a:t>
            </a:r>
            <a:r>
              <a:rPr lang="en-US" sz="2000" dirty="0"/>
              <a:t>Content Provider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Image URI is returned to Activity &amp; displayed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Activity </a:t>
            </a:r>
            <a:r>
              <a:rPr lang="en-US" sz="2000" dirty="0"/>
              <a:t>&amp; Service interact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via </a:t>
            </a:r>
            <a:r>
              <a:rPr lang="en-US" sz="2000" dirty="0"/>
              <a:t>the Android Binder </a:t>
            </a:r>
            <a:r>
              <a:rPr lang="en-US" sz="2000" dirty="0" smtClean="0"/>
              <a:t>IPC mechanism</a:t>
            </a:r>
            <a:endParaRPr lang="en-US" sz="20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/>
          <p:cNvSpPr/>
          <p:nvPr/>
        </p:nvSpPr>
        <p:spPr bwMode="auto">
          <a:xfrm rot="5400000">
            <a:off x="4451214" y="2241572"/>
            <a:ext cx="3366309" cy="2366544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Curved Connector 28"/>
          <p:cNvCxnSpPr/>
          <p:nvPr/>
        </p:nvCxnSpPr>
        <p:spPr bwMode="auto">
          <a:xfrm rot="10800000" flipH="1">
            <a:off x="6233564" y="3459245"/>
            <a:ext cx="1005742" cy="666750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Flowchart: Magnetic Disk 29"/>
          <p:cNvSpPr/>
          <p:nvPr/>
        </p:nvSpPr>
        <p:spPr bwMode="auto">
          <a:xfrm>
            <a:off x="3909580" y="4744796"/>
            <a:ext cx="1641541" cy="1467326"/>
          </a:xfrm>
          <a:prstGeom prst="flowChartMagneticDisk">
            <a:avLst/>
          </a:prstGeom>
          <a:gradFill flip="none" rotWithShape="1">
            <a:gsLst>
              <a:gs pos="0">
                <a:srgbClr val="E1FFFF">
                  <a:shade val="30000"/>
                  <a:satMod val="115000"/>
                </a:srgbClr>
              </a:gs>
              <a:gs pos="50000">
                <a:srgbClr val="E1FFFF">
                  <a:shade val="67500"/>
                  <a:satMod val="115000"/>
                </a:srgbClr>
              </a:gs>
              <a:gs pos="100000">
                <a:srgbClr val="E1FFFF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Metadata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Provider</a:t>
            </a:r>
          </a:p>
        </p:txBody>
      </p:sp>
      <p:cxnSp>
        <p:nvCxnSpPr>
          <p:cNvPr id="32" name="Curved Connector 31"/>
          <p:cNvCxnSpPr/>
          <p:nvPr/>
        </p:nvCxnSpPr>
        <p:spPr bwMode="auto">
          <a:xfrm rot="16200000" flipV="1">
            <a:off x="5835374" y="4318490"/>
            <a:ext cx="628655" cy="614361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grpSp>
        <p:nvGrpSpPr>
          <p:cNvPr id="53" name="Group 52"/>
          <p:cNvGrpSpPr/>
          <p:nvPr/>
        </p:nvGrpSpPr>
        <p:grpSpPr>
          <a:xfrm>
            <a:off x="4009652" y="1685875"/>
            <a:ext cx="2266930" cy="2607433"/>
            <a:chOff x="6304934" y="2802958"/>
            <a:chExt cx="2266930" cy="1633113"/>
          </a:xfrm>
          <a:solidFill>
            <a:schemeClr val="bg1">
              <a:lumMod val="95000"/>
            </a:schemeClr>
          </a:solidFill>
        </p:grpSpPr>
        <p:sp>
          <p:nvSpPr>
            <p:cNvPr id="54" name="Rounded Rectangle 53"/>
            <p:cNvSpPr/>
            <p:nvPr/>
          </p:nvSpPr>
          <p:spPr bwMode="auto">
            <a:xfrm>
              <a:off x="6304934" y="2802958"/>
              <a:ext cx="2266930" cy="163311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436559" y="2887857"/>
              <a:ext cx="1996509" cy="341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dirty="0" smtClean="0"/>
                <a:t>Download Service</a:t>
              </a:r>
              <a:endParaRPr lang="en-US" dirty="0"/>
            </a:p>
          </p:txBody>
        </p:sp>
      </p:grpSp>
      <p:sp>
        <p:nvSpPr>
          <p:cNvPr id="56" name="Flowchart: Multidocument 55"/>
          <p:cNvSpPr/>
          <p:nvPr/>
        </p:nvSpPr>
        <p:spPr bwMode="auto">
          <a:xfrm>
            <a:off x="5681847" y="5019493"/>
            <a:ext cx="1060704" cy="654784"/>
          </a:xfrm>
          <a:prstGeom prst="flowChartMultidocumen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>
                <a:latin typeface="Arial" charset="0"/>
              </a:rPr>
              <a:t>Image Files</a:t>
            </a:r>
            <a:endParaRPr kumimoji="0" lang="en-US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7" name="Curved Connector 56"/>
          <p:cNvCxnSpPr/>
          <p:nvPr/>
        </p:nvCxnSpPr>
        <p:spPr bwMode="auto">
          <a:xfrm rot="5400000" flipH="1" flipV="1">
            <a:off x="4637896" y="4410191"/>
            <a:ext cx="745887" cy="548194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58" name="Rectangle 57"/>
          <p:cNvSpPr/>
          <p:nvPr/>
        </p:nvSpPr>
        <p:spPr>
          <a:xfrm>
            <a:off x="6240362" y="2775039"/>
            <a:ext cx="1035695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5</a:t>
            </a:r>
            <a:r>
              <a:rPr lang="en-US" altLang="en-US" sz="1400" dirty="0" smtClean="0"/>
              <a:t>: Activity displays image</a:t>
            </a:r>
            <a:endParaRPr lang="en-US" sz="1400" dirty="0"/>
          </a:p>
        </p:txBody>
      </p:sp>
      <p:sp>
        <p:nvSpPr>
          <p:cNvPr id="59" name="Freeform 85"/>
          <p:cNvSpPr>
            <a:spLocks/>
          </p:cNvSpPr>
          <p:nvPr/>
        </p:nvSpPr>
        <p:spPr bwMode="auto">
          <a:xfrm rot="5616648">
            <a:off x="3482611" y="4377946"/>
            <a:ext cx="1007809" cy="535641"/>
          </a:xfrm>
          <a:custGeom>
            <a:avLst/>
            <a:gdLst>
              <a:gd name="T0" fmla="*/ 2147483647 w 1279"/>
              <a:gd name="T1" fmla="*/ 2147483647 h 542"/>
              <a:gd name="T2" fmla="*/ 2147483647 w 1279"/>
              <a:gd name="T3" fmla="*/ 2147483647 h 542"/>
              <a:gd name="T4" fmla="*/ 2147483647 w 1279"/>
              <a:gd name="T5" fmla="*/ 2147483647 h 542"/>
              <a:gd name="T6" fmla="*/ 2147483647 w 1279"/>
              <a:gd name="T7" fmla="*/ 2147483647 h 542"/>
              <a:gd name="T8" fmla="*/ 2147483647 w 1279"/>
              <a:gd name="T9" fmla="*/ 2147483647 h 542"/>
              <a:gd name="T10" fmla="*/ 2147483647 w 1279"/>
              <a:gd name="T11" fmla="*/ 2147483647 h 542"/>
              <a:gd name="T12" fmla="*/ 2147483647 w 1279"/>
              <a:gd name="T13" fmla="*/ 2147483647 h 542"/>
              <a:gd name="T14" fmla="*/ 2147483647 w 1279"/>
              <a:gd name="T15" fmla="*/ 2147483647 h 542"/>
              <a:gd name="T16" fmla="*/ 2147483647 w 1279"/>
              <a:gd name="T17" fmla="*/ 2147483647 h 542"/>
              <a:gd name="T18" fmla="*/ 2147483647 w 1279"/>
              <a:gd name="T19" fmla="*/ 2147483647 h 542"/>
              <a:gd name="T20" fmla="*/ 2147483647 w 1279"/>
              <a:gd name="T21" fmla="*/ 2147483647 h 542"/>
              <a:gd name="T22" fmla="*/ 2147483647 w 1279"/>
              <a:gd name="T23" fmla="*/ 2147483647 h 542"/>
              <a:gd name="T24" fmla="*/ 2147483647 w 1279"/>
              <a:gd name="T25" fmla="*/ 2147483647 h 542"/>
              <a:gd name="T26" fmla="*/ 2147483647 w 1279"/>
              <a:gd name="T27" fmla="*/ 2147483647 h 542"/>
              <a:gd name="T28" fmla="*/ 2147483647 w 1279"/>
              <a:gd name="T29" fmla="*/ 2147483647 h 542"/>
              <a:gd name="T30" fmla="*/ 2147483647 w 1279"/>
              <a:gd name="T31" fmla="*/ 2147483647 h 542"/>
              <a:gd name="T32" fmla="*/ 2147483647 w 1279"/>
              <a:gd name="T33" fmla="*/ 2147483647 h 542"/>
              <a:gd name="T34" fmla="*/ 2147483647 w 1279"/>
              <a:gd name="T35" fmla="*/ 2147483647 h 542"/>
              <a:gd name="T36" fmla="*/ 2147483647 w 1279"/>
              <a:gd name="T37" fmla="*/ 2147483647 h 542"/>
              <a:gd name="T38" fmla="*/ 2147483647 w 1279"/>
              <a:gd name="T39" fmla="*/ 0 h 542"/>
              <a:gd name="T40" fmla="*/ 2147483647 w 1279"/>
              <a:gd name="T41" fmla="*/ 2147483647 h 542"/>
              <a:gd name="T42" fmla="*/ 2147483647 w 1279"/>
              <a:gd name="T43" fmla="*/ 2147483647 h 542"/>
              <a:gd name="T44" fmla="*/ 2147483647 w 1279"/>
              <a:gd name="T45" fmla="*/ 2147483647 h 542"/>
              <a:gd name="T46" fmla="*/ 2147483647 w 1279"/>
              <a:gd name="T47" fmla="*/ 2147483647 h 542"/>
              <a:gd name="T48" fmla="*/ 2147483647 w 1279"/>
              <a:gd name="T49" fmla="*/ 2147483647 h 542"/>
              <a:gd name="T50" fmla="*/ 2147483647 w 1279"/>
              <a:gd name="T51" fmla="*/ 2147483647 h 542"/>
              <a:gd name="T52" fmla="*/ 2147483647 w 1279"/>
              <a:gd name="T53" fmla="*/ 2147483647 h 542"/>
              <a:gd name="T54" fmla="*/ 2147483647 w 1279"/>
              <a:gd name="T55" fmla="*/ 2147483647 h 542"/>
              <a:gd name="T56" fmla="*/ 2147483647 w 1279"/>
              <a:gd name="T57" fmla="*/ 2147483647 h 542"/>
              <a:gd name="T58" fmla="*/ 2147483647 w 1279"/>
              <a:gd name="T59" fmla="*/ 2147483647 h 542"/>
              <a:gd name="T60" fmla="*/ 2147483647 w 1279"/>
              <a:gd name="T61" fmla="*/ 2147483647 h 542"/>
              <a:gd name="T62" fmla="*/ 2147483647 w 1279"/>
              <a:gd name="T63" fmla="*/ 2147483647 h 542"/>
              <a:gd name="T64" fmla="*/ 2147483647 w 1279"/>
              <a:gd name="T65" fmla="*/ 2147483647 h 542"/>
              <a:gd name="T66" fmla="*/ 2147483647 w 1279"/>
              <a:gd name="T67" fmla="*/ 2147483647 h 542"/>
              <a:gd name="T68" fmla="*/ 2147483647 w 1279"/>
              <a:gd name="T69" fmla="*/ 2147483647 h 542"/>
              <a:gd name="T70" fmla="*/ 2147483647 w 1279"/>
              <a:gd name="T71" fmla="*/ 2147483647 h 542"/>
              <a:gd name="T72" fmla="*/ 2147483647 w 1279"/>
              <a:gd name="T73" fmla="*/ 2147483647 h 542"/>
              <a:gd name="T74" fmla="*/ 2147483647 w 1279"/>
              <a:gd name="T75" fmla="*/ 2147483647 h 542"/>
              <a:gd name="T76" fmla="*/ 2147483647 w 1279"/>
              <a:gd name="T77" fmla="*/ 2147483647 h 542"/>
              <a:gd name="T78" fmla="*/ 2147483647 w 1279"/>
              <a:gd name="T79" fmla="*/ 2147483647 h 542"/>
              <a:gd name="T80" fmla="*/ 2147483647 w 1279"/>
              <a:gd name="T81" fmla="*/ 2147483647 h 542"/>
              <a:gd name="T82" fmla="*/ 2147483647 w 1279"/>
              <a:gd name="T83" fmla="*/ 2147483647 h 542"/>
              <a:gd name="T84" fmla="*/ 2147483647 w 1279"/>
              <a:gd name="T85" fmla="*/ 2147483647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00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" name="Freeform 83"/>
          <p:cNvSpPr>
            <a:spLocks/>
          </p:cNvSpPr>
          <p:nvPr/>
        </p:nvSpPr>
        <p:spPr bwMode="auto">
          <a:xfrm>
            <a:off x="6527361" y="5565706"/>
            <a:ext cx="795119" cy="631972"/>
          </a:xfrm>
          <a:custGeom>
            <a:avLst/>
            <a:gdLst>
              <a:gd name="T0" fmla="*/ 2147483647 w 1009"/>
              <a:gd name="T1" fmla="*/ 2147483647 h 635"/>
              <a:gd name="T2" fmla="*/ 2147483647 w 1009"/>
              <a:gd name="T3" fmla="*/ 2147483647 h 635"/>
              <a:gd name="T4" fmla="*/ 2147483647 w 1009"/>
              <a:gd name="T5" fmla="*/ 2147483647 h 635"/>
              <a:gd name="T6" fmla="*/ 2147483647 w 1009"/>
              <a:gd name="T7" fmla="*/ 2147483647 h 635"/>
              <a:gd name="T8" fmla="*/ 2147483647 w 1009"/>
              <a:gd name="T9" fmla="*/ 2147483647 h 635"/>
              <a:gd name="T10" fmla="*/ 2147483647 w 1009"/>
              <a:gd name="T11" fmla="*/ 2147483647 h 635"/>
              <a:gd name="T12" fmla="*/ 2147483647 w 1009"/>
              <a:gd name="T13" fmla="*/ 2147483647 h 635"/>
              <a:gd name="T14" fmla="*/ 2147483647 w 1009"/>
              <a:gd name="T15" fmla="*/ 2147483647 h 635"/>
              <a:gd name="T16" fmla="*/ 2147483647 w 1009"/>
              <a:gd name="T17" fmla="*/ 2147483647 h 635"/>
              <a:gd name="T18" fmla="*/ 2147483647 w 1009"/>
              <a:gd name="T19" fmla="*/ 2147483647 h 635"/>
              <a:gd name="T20" fmla="*/ 2147483647 w 1009"/>
              <a:gd name="T21" fmla="*/ 2147483647 h 635"/>
              <a:gd name="T22" fmla="*/ 2147483647 w 1009"/>
              <a:gd name="T23" fmla="*/ 2147483647 h 635"/>
              <a:gd name="T24" fmla="*/ 2147483647 w 1009"/>
              <a:gd name="T25" fmla="*/ 2147483647 h 635"/>
              <a:gd name="T26" fmla="*/ 2147483647 w 1009"/>
              <a:gd name="T27" fmla="*/ 2147483647 h 635"/>
              <a:gd name="T28" fmla="*/ 2147483647 w 1009"/>
              <a:gd name="T29" fmla="*/ 2147483647 h 635"/>
              <a:gd name="T30" fmla="*/ 2147483647 w 1009"/>
              <a:gd name="T31" fmla="*/ 2147483647 h 635"/>
              <a:gd name="T32" fmla="*/ 2147483647 w 1009"/>
              <a:gd name="T33" fmla="*/ 2147483647 h 635"/>
              <a:gd name="T34" fmla="*/ 2147483647 w 1009"/>
              <a:gd name="T35" fmla="*/ 2147483647 h 635"/>
              <a:gd name="T36" fmla="*/ 2147483647 w 1009"/>
              <a:gd name="T37" fmla="*/ 2147483647 h 635"/>
              <a:gd name="T38" fmla="*/ 2147483647 w 1009"/>
              <a:gd name="T39" fmla="*/ 2147483647 h 635"/>
              <a:gd name="T40" fmla="*/ 2147483647 w 1009"/>
              <a:gd name="T41" fmla="*/ 2147483647 h 635"/>
              <a:gd name="T42" fmla="*/ 2147483647 w 1009"/>
              <a:gd name="T43" fmla="*/ 2147483647 h 635"/>
              <a:gd name="T44" fmla="*/ 2147483647 w 1009"/>
              <a:gd name="T45" fmla="*/ 2147483647 h 635"/>
              <a:gd name="T46" fmla="*/ 2147483647 w 1009"/>
              <a:gd name="T47" fmla="*/ 2147483647 h 635"/>
              <a:gd name="T48" fmla="*/ 2147483647 w 1009"/>
              <a:gd name="T49" fmla="*/ 2147483647 h 635"/>
              <a:gd name="T50" fmla="*/ 2147483647 w 1009"/>
              <a:gd name="T51" fmla="*/ 2147483647 h 635"/>
              <a:gd name="T52" fmla="*/ 2147483647 w 1009"/>
              <a:gd name="T53" fmla="*/ 2147483647 h 635"/>
              <a:gd name="T54" fmla="*/ 2147483647 w 1009"/>
              <a:gd name="T55" fmla="*/ 2147483647 h 635"/>
              <a:gd name="T56" fmla="*/ 2147483647 w 1009"/>
              <a:gd name="T57" fmla="*/ 2147483647 h 635"/>
              <a:gd name="T58" fmla="*/ 2147483647 w 1009"/>
              <a:gd name="T59" fmla="*/ 2147483647 h 635"/>
              <a:gd name="T60" fmla="*/ 2147483647 w 1009"/>
              <a:gd name="T61" fmla="*/ 2147483647 h 635"/>
              <a:gd name="T62" fmla="*/ 2147483647 w 1009"/>
              <a:gd name="T63" fmla="*/ 2147483647 h 635"/>
              <a:gd name="T64" fmla="*/ 2147483647 w 1009"/>
              <a:gd name="T65" fmla="*/ 2147483647 h 635"/>
              <a:gd name="T66" fmla="*/ 2147483647 w 1009"/>
              <a:gd name="T67" fmla="*/ 2147483647 h 635"/>
              <a:gd name="T68" fmla="*/ 2147483647 w 1009"/>
              <a:gd name="T69" fmla="*/ 2147483647 h 635"/>
              <a:gd name="T70" fmla="*/ 2147483647 w 1009"/>
              <a:gd name="T71" fmla="*/ 2147483647 h 635"/>
              <a:gd name="T72" fmla="*/ 2147483647 w 1009"/>
              <a:gd name="T73" fmla="*/ 2147483647 h 635"/>
              <a:gd name="T74" fmla="*/ 2147483647 w 1009"/>
              <a:gd name="T75" fmla="*/ 2147483647 h 635"/>
              <a:gd name="T76" fmla="*/ 2147483647 w 1009"/>
              <a:gd name="T77" fmla="*/ 2147483647 h 635"/>
              <a:gd name="T78" fmla="*/ 2147483647 w 1009"/>
              <a:gd name="T79" fmla="*/ 2147483647 h 635"/>
              <a:gd name="T80" fmla="*/ 2147483647 w 1009"/>
              <a:gd name="T81" fmla="*/ 2147483647 h 635"/>
              <a:gd name="T82" fmla="*/ 2147483647 w 1009"/>
              <a:gd name="T83" fmla="*/ 2147483647 h 635"/>
              <a:gd name="T84" fmla="*/ 2147483647 w 1009"/>
              <a:gd name="T85" fmla="*/ 2147483647 h 635"/>
              <a:gd name="T86" fmla="*/ 2147483647 w 1009"/>
              <a:gd name="T87" fmla="*/ 2147483647 h 635"/>
              <a:gd name="T88" fmla="*/ 2147483647 w 1009"/>
              <a:gd name="T89" fmla="*/ 2147483647 h 635"/>
              <a:gd name="T90" fmla="*/ 2147483647 w 1009"/>
              <a:gd name="T91" fmla="*/ 2147483647 h 635"/>
              <a:gd name="T92" fmla="*/ 2147483647 w 1009"/>
              <a:gd name="T93" fmla="*/ 2147483647 h 635"/>
              <a:gd name="T94" fmla="*/ 2147483647 w 1009"/>
              <a:gd name="T95" fmla="*/ 2147483647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9966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" name="Rounded Rectangle 60"/>
          <p:cNvSpPr/>
          <p:nvPr/>
        </p:nvSpPr>
        <p:spPr bwMode="auto">
          <a:xfrm>
            <a:off x="7044335" y="1016979"/>
            <a:ext cx="2070790" cy="92964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322480" y="1185894"/>
            <a:ext cx="1860020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1</a:t>
            </a:r>
            <a:r>
              <a:rPr lang="en-US" altLang="en-US" sz="1400" dirty="0" smtClean="0"/>
              <a:t>: Activity calls </a:t>
            </a:r>
            <a:br>
              <a:rPr lang="en-US" altLang="en-US" sz="1400" dirty="0" smtClean="0"/>
            </a:br>
            <a:r>
              <a:rPr lang="en-US" altLang="en-US" sz="1400" dirty="0" err="1" smtClean="0"/>
              <a:t>downloadImage</a:t>
            </a:r>
            <a:r>
              <a:rPr lang="en-US" altLang="en-US" sz="1400" dirty="0" smtClean="0"/>
              <a:t>() </a:t>
            </a:r>
            <a:br>
              <a:rPr lang="en-US" altLang="en-US" sz="1400" dirty="0" smtClean="0"/>
            </a:br>
            <a:r>
              <a:rPr lang="en-US" altLang="en-US" sz="1400" dirty="0" smtClean="0"/>
              <a:t>with image URL</a:t>
            </a:r>
            <a:endParaRPr lang="en-US" sz="1400" dirty="0"/>
          </a:p>
        </p:txBody>
      </p:sp>
      <p:cxnSp>
        <p:nvCxnSpPr>
          <p:cNvPr id="63" name="Curved Connector 62"/>
          <p:cNvCxnSpPr/>
          <p:nvPr/>
        </p:nvCxnSpPr>
        <p:spPr bwMode="auto">
          <a:xfrm rot="10800000" flipV="1">
            <a:off x="6311615" y="1946620"/>
            <a:ext cx="647450" cy="591765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4" name="Freeform 71"/>
          <p:cNvSpPr>
            <a:spLocks/>
          </p:cNvSpPr>
          <p:nvPr/>
        </p:nvSpPr>
        <p:spPr bwMode="auto">
          <a:xfrm rot="21060000">
            <a:off x="6905270" y="1470891"/>
            <a:ext cx="673966" cy="64785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3977652" y="2165416"/>
            <a:ext cx="2091514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/>
              <a:t>2</a:t>
            </a:r>
            <a:r>
              <a:rPr lang="en-US" altLang="en-US" sz="1400" dirty="0" smtClean="0"/>
              <a:t>: Sends GET request to web server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sz="1400" dirty="0" smtClean="0"/>
              <a:t>3: Stores downloaded image in </a:t>
            </a:r>
            <a:r>
              <a:rPr lang="en-US" sz="1400" dirty="0" err="1" smtClean="0"/>
              <a:t>filesystem</a:t>
            </a:r>
            <a:r>
              <a:rPr lang="en-US" sz="1400" dirty="0" smtClean="0"/>
              <a:t> &amp; metadata in Content Provider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 smtClean="0"/>
              <a:t>4. Returns </a:t>
            </a:r>
            <a:r>
              <a:rPr lang="en-US" altLang="en-US" sz="1400" dirty="0"/>
              <a:t>image URI back to Activity</a:t>
            </a:r>
            <a:endParaRPr lang="en-US" sz="1400" dirty="0"/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endParaRPr lang="en-US" sz="1400" dirty="0"/>
          </a:p>
        </p:txBody>
      </p:sp>
      <p:sp>
        <p:nvSpPr>
          <p:cNvPr id="66" name="Freeform 72"/>
          <p:cNvSpPr>
            <a:spLocks/>
          </p:cNvSpPr>
          <p:nvPr/>
        </p:nvSpPr>
        <p:spPr bwMode="auto">
          <a:xfrm rot="5400000">
            <a:off x="5668137" y="2322384"/>
            <a:ext cx="667685" cy="619269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105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-86626" y="481464"/>
            <a:ext cx="9336505" cy="50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sz="3200" dirty="0" smtClean="0"/>
              <a:t>Challenge: Avoiding Blocking Calls in UI Thread</a:t>
            </a:r>
          </a:p>
        </p:txBody>
      </p:sp>
      <p:sp>
        <p:nvSpPr>
          <p:cNvPr id="1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477" y="1168598"/>
            <a:ext cx="4954287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Context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Synchronous method calls in the Broker pattern can block client for extended periods</a:t>
            </a:r>
          </a:p>
          <a:p>
            <a:pPr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alt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.g., the </a:t>
            </a:r>
            <a:r>
              <a:rPr lang="en-US" altLang="en-US" sz="2000" kern="1200" dirty="0" err="1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downloadImage</a:t>
            </a:r>
            <a:r>
              <a:rPr lang="en-US" alt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() call will block while the Service </a:t>
            </a:r>
            <a:br>
              <a:rPr lang="en-US" alt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downloads the image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222026" y="3357284"/>
            <a:ext cx="191023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600" dirty="0">
                <a:solidFill>
                  <a:srgbClr val="0033CC"/>
                </a:solidFill>
              </a:rPr>
              <a:t>1</a:t>
            </a:r>
            <a:r>
              <a:rPr lang="en-US" altLang="en-US" sz="1600" dirty="0" smtClean="0">
                <a:solidFill>
                  <a:srgbClr val="0033CC"/>
                </a:solidFill>
              </a:rPr>
              <a:t>: Activity makes </a:t>
            </a:r>
            <a:br>
              <a:rPr lang="en-US" altLang="en-US" sz="1600" dirty="0" smtClean="0">
                <a:solidFill>
                  <a:srgbClr val="0033CC"/>
                </a:solidFill>
              </a:rPr>
            </a:br>
            <a:r>
              <a:rPr lang="en-US" altLang="en-US" sz="1600" dirty="0" smtClean="0">
                <a:solidFill>
                  <a:srgbClr val="0033CC"/>
                </a:solidFill>
              </a:rPr>
              <a:t>blocking call </a:t>
            </a:r>
            <a:endParaRPr lang="en-US" sz="1600" dirty="0">
              <a:solidFill>
                <a:srgbClr val="0033CC"/>
              </a:solidFill>
            </a:endParaRPr>
          </a:p>
        </p:txBody>
      </p:sp>
      <p:sp>
        <p:nvSpPr>
          <p:cNvPr id="27" name="Rectangle 26"/>
          <p:cNvSpPr/>
          <p:nvPr/>
        </p:nvSpPr>
        <p:spPr bwMode="auto">
          <a:xfrm rot="5400000">
            <a:off x="5653084" y="2617307"/>
            <a:ext cx="974079" cy="2092872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4960028" y="3982895"/>
            <a:ext cx="2360190" cy="182065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4960028" y="1443734"/>
            <a:ext cx="2360190" cy="182065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Freeform 70"/>
          <p:cNvSpPr>
            <a:spLocks/>
          </p:cNvSpPr>
          <p:nvPr/>
        </p:nvSpPr>
        <p:spPr bwMode="auto">
          <a:xfrm>
            <a:off x="5107103" y="4163863"/>
            <a:ext cx="914476" cy="729361"/>
          </a:xfrm>
          <a:custGeom>
            <a:avLst/>
            <a:gdLst>
              <a:gd name="T0" fmla="*/ 2147483647 w 1165"/>
              <a:gd name="T1" fmla="*/ 2147483647 h 735"/>
              <a:gd name="T2" fmla="*/ 2147483647 w 1165"/>
              <a:gd name="T3" fmla="*/ 2147483647 h 735"/>
              <a:gd name="T4" fmla="*/ 2147483647 w 1165"/>
              <a:gd name="T5" fmla="*/ 2147483647 h 735"/>
              <a:gd name="T6" fmla="*/ 2147483647 w 1165"/>
              <a:gd name="T7" fmla="*/ 2147483647 h 735"/>
              <a:gd name="T8" fmla="*/ 2147483647 w 1165"/>
              <a:gd name="T9" fmla="*/ 2147483647 h 735"/>
              <a:gd name="T10" fmla="*/ 2147483647 w 1165"/>
              <a:gd name="T11" fmla="*/ 2147483647 h 735"/>
              <a:gd name="T12" fmla="*/ 2147483647 w 1165"/>
              <a:gd name="T13" fmla="*/ 2147483647 h 735"/>
              <a:gd name="T14" fmla="*/ 2147483647 w 1165"/>
              <a:gd name="T15" fmla="*/ 2147483647 h 735"/>
              <a:gd name="T16" fmla="*/ 2147483647 w 1165"/>
              <a:gd name="T17" fmla="*/ 2147483647 h 735"/>
              <a:gd name="T18" fmla="*/ 2147483647 w 1165"/>
              <a:gd name="T19" fmla="*/ 2147483647 h 735"/>
              <a:gd name="T20" fmla="*/ 2147483647 w 1165"/>
              <a:gd name="T21" fmla="*/ 2147483647 h 735"/>
              <a:gd name="T22" fmla="*/ 2147483647 w 1165"/>
              <a:gd name="T23" fmla="*/ 2147483647 h 735"/>
              <a:gd name="T24" fmla="*/ 2147483647 w 1165"/>
              <a:gd name="T25" fmla="*/ 2147483647 h 735"/>
              <a:gd name="T26" fmla="*/ 2147483647 w 1165"/>
              <a:gd name="T27" fmla="*/ 2147483647 h 735"/>
              <a:gd name="T28" fmla="*/ 2147483647 w 1165"/>
              <a:gd name="T29" fmla="*/ 2147483647 h 735"/>
              <a:gd name="T30" fmla="*/ 2147483647 w 1165"/>
              <a:gd name="T31" fmla="*/ 2147483647 h 735"/>
              <a:gd name="T32" fmla="*/ 2147483647 w 1165"/>
              <a:gd name="T33" fmla="*/ 2147483647 h 735"/>
              <a:gd name="T34" fmla="*/ 2147483647 w 1165"/>
              <a:gd name="T35" fmla="*/ 2147483647 h 735"/>
              <a:gd name="T36" fmla="*/ 2147483647 w 1165"/>
              <a:gd name="T37" fmla="*/ 2147483647 h 735"/>
              <a:gd name="T38" fmla="*/ 2147483647 w 1165"/>
              <a:gd name="T39" fmla="*/ 2147483647 h 735"/>
              <a:gd name="T40" fmla="*/ 2147483647 w 1165"/>
              <a:gd name="T41" fmla="*/ 2147483647 h 735"/>
              <a:gd name="T42" fmla="*/ 2147483647 w 1165"/>
              <a:gd name="T43" fmla="*/ 2147483647 h 735"/>
              <a:gd name="T44" fmla="*/ 2147483647 w 1165"/>
              <a:gd name="T45" fmla="*/ 2147483647 h 735"/>
              <a:gd name="T46" fmla="*/ 2147483647 w 1165"/>
              <a:gd name="T47" fmla="*/ 2147483647 h 735"/>
              <a:gd name="T48" fmla="*/ 2147483647 w 1165"/>
              <a:gd name="T49" fmla="*/ 2147483647 h 735"/>
              <a:gd name="T50" fmla="*/ 2147483647 w 1165"/>
              <a:gd name="T51" fmla="*/ 2147483647 h 735"/>
              <a:gd name="T52" fmla="*/ 2147483647 w 1165"/>
              <a:gd name="T53" fmla="*/ 2147483647 h 735"/>
              <a:gd name="T54" fmla="*/ 2147483647 w 1165"/>
              <a:gd name="T55" fmla="*/ 2147483647 h 735"/>
              <a:gd name="T56" fmla="*/ 2147483647 w 1165"/>
              <a:gd name="T57" fmla="*/ 2147483647 h 735"/>
              <a:gd name="T58" fmla="*/ 2147483647 w 1165"/>
              <a:gd name="T59" fmla="*/ 2147483647 h 735"/>
              <a:gd name="T60" fmla="*/ 2147483647 w 1165"/>
              <a:gd name="T61" fmla="*/ 2147483647 h 735"/>
              <a:gd name="T62" fmla="*/ 2147483647 w 1165"/>
              <a:gd name="T63" fmla="*/ 2147483647 h 735"/>
              <a:gd name="T64" fmla="*/ 2147483647 w 1165"/>
              <a:gd name="T65" fmla="*/ 2147483647 h 735"/>
              <a:gd name="T66" fmla="*/ 2147483647 w 1165"/>
              <a:gd name="T67" fmla="*/ 2147483647 h 735"/>
              <a:gd name="T68" fmla="*/ 2147483647 w 1165"/>
              <a:gd name="T69" fmla="*/ 2147483647 h 735"/>
              <a:gd name="T70" fmla="*/ 2147483647 w 1165"/>
              <a:gd name="T71" fmla="*/ 2147483647 h 735"/>
              <a:gd name="T72" fmla="*/ 2147483647 w 1165"/>
              <a:gd name="T73" fmla="*/ 2147483647 h 735"/>
              <a:gd name="T74" fmla="*/ 2147483647 w 1165"/>
              <a:gd name="T75" fmla="*/ 2147483647 h 735"/>
              <a:gd name="T76" fmla="*/ 2147483647 w 1165"/>
              <a:gd name="T77" fmla="*/ 2147483647 h 735"/>
              <a:gd name="T78" fmla="*/ 2147483647 w 1165"/>
              <a:gd name="T79" fmla="*/ 2147483647 h 735"/>
              <a:gd name="T80" fmla="*/ 2147483647 w 1165"/>
              <a:gd name="T81" fmla="*/ 2147483647 h 735"/>
              <a:gd name="T82" fmla="*/ 2147483647 w 1165"/>
              <a:gd name="T83" fmla="*/ 2147483647 h 735"/>
              <a:gd name="T84" fmla="*/ 2147483647 w 1165"/>
              <a:gd name="T85" fmla="*/ 2147483647 h 735"/>
              <a:gd name="T86" fmla="*/ 2147483647 w 1165"/>
              <a:gd name="T87" fmla="*/ 2147483647 h 735"/>
              <a:gd name="T88" fmla="*/ 2147483647 w 1165"/>
              <a:gd name="T89" fmla="*/ 2147483647 h 735"/>
              <a:gd name="T90" fmla="*/ 2147483647 w 1165"/>
              <a:gd name="T91" fmla="*/ 0 h 735"/>
              <a:gd name="T92" fmla="*/ 2147483647 w 1165"/>
              <a:gd name="T93" fmla="*/ 2147483647 h 735"/>
              <a:gd name="T94" fmla="*/ 2147483647 w 1165"/>
              <a:gd name="T95" fmla="*/ 2147483647 h 735"/>
              <a:gd name="T96" fmla="*/ 2147483647 w 1165"/>
              <a:gd name="T97" fmla="*/ 2147483647 h 735"/>
              <a:gd name="T98" fmla="*/ 2147483647 w 1165"/>
              <a:gd name="T99" fmla="*/ 2147483647 h 735"/>
              <a:gd name="T100" fmla="*/ 2147483647 w 1165"/>
              <a:gd name="T101" fmla="*/ 2147483647 h 735"/>
              <a:gd name="T102" fmla="*/ 2147483647 w 1165"/>
              <a:gd name="T103" fmla="*/ 2147483647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72"/>
          <p:cNvSpPr>
            <a:spLocks/>
          </p:cNvSpPr>
          <p:nvPr/>
        </p:nvSpPr>
        <p:spPr bwMode="auto">
          <a:xfrm rot="5711957">
            <a:off x="6362416" y="4259425"/>
            <a:ext cx="667685" cy="619269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73"/>
          <p:cNvSpPr>
            <a:spLocks/>
          </p:cNvSpPr>
          <p:nvPr/>
        </p:nvSpPr>
        <p:spPr bwMode="auto">
          <a:xfrm>
            <a:off x="6349000" y="1610750"/>
            <a:ext cx="825632" cy="702896"/>
          </a:xfrm>
          <a:custGeom>
            <a:avLst/>
            <a:gdLst>
              <a:gd name="T0" fmla="*/ 2147483647 w 1050"/>
              <a:gd name="T1" fmla="*/ 2147483647 h 709"/>
              <a:gd name="T2" fmla="*/ 2147483647 w 1050"/>
              <a:gd name="T3" fmla="*/ 2147483647 h 709"/>
              <a:gd name="T4" fmla="*/ 2147483647 w 1050"/>
              <a:gd name="T5" fmla="*/ 2147483647 h 709"/>
              <a:gd name="T6" fmla="*/ 2147483647 w 1050"/>
              <a:gd name="T7" fmla="*/ 2147483647 h 709"/>
              <a:gd name="T8" fmla="*/ 2147483647 w 1050"/>
              <a:gd name="T9" fmla="*/ 2147483647 h 709"/>
              <a:gd name="T10" fmla="*/ 2147483647 w 1050"/>
              <a:gd name="T11" fmla="*/ 2147483647 h 709"/>
              <a:gd name="T12" fmla="*/ 2147483647 w 1050"/>
              <a:gd name="T13" fmla="*/ 2147483647 h 709"/>
              <a:gd name="T14" fmla="*/ 2147483647 w 1050"/>
              <a:gd name="T15" fmla="*/ 2147483647 h 709"/>
              <a:gd name="T16" fmla="*/ 2147483647 w 1050"/>
              <a:gd name="T17" fmla="*/ 2147483647 h 709"/>
              <a:gd name="T18" fmla="*/ 2147483647 w 1050"/>
              <a:gd name="T19" fmla="*/ 2147483647 h 709"/>
              <a:gd name="T20" fmla="*/ 2147483647 w 1050"/>
              <a:gd name="T21" fmla="*/ 2147483647 h 709"/>
              <a:gd name="T22" fmla="*/ 2147483647 w 1050"/>
              <a:gd name="T23" fmla="*/ 2147483647 h 709"/>
              <a:gd name="T24" fmla="*/ 2147483647 w 1050"/>
              <a:gd name="T25" fmla="*/ 2147483647 h 709"/>
              <a:gd name="T26" fmla="*/ 2147483647 w 1050"/>
              <a:gd name="T27" fmla="*/ 2147483647 h 709"/>
              <a:gd name="T28" fmla="*/ 2147483647 w 1050"/>
              <a:gd name="T29" fmla="*/ 2147483647 h 709"/>
              <a:gd name="T30" fmla="*/ 2147483647 w 1050"/>
              <a:gd name="T31" fmla="*/ 2147483647 h 709"/>
              <a:gd name="T32" fmla="*/ 2147483647 w 1050"/>
              <a:gd name="T33" fmla="*/ 2147483647 h 709"/>
              <a:gd name="T34" fmla="*/ 2147483647 w 1050"/>
              <a:gd name="T35" fmla="*/ 2147483647 h 709"/>
              <a:gd name="T36" fmla="*/ 2147483647 w 1050"/>
              <a:gd name="T37" fmla="*/ 2147483647 h 709"/>
              <a:gd name="T38" fmla="*/ 2147483647 w 1050"/>
              <a:gd name="T39" fmla="*/ 2147483647 h 709"/>
              <a:gd name="T40" fmla="*/ 2147483647 w 1050"/>
              <a:gd name="T41" fmla="*/ 2147483647 h 709"/>
              <a:gd name="T42" fmla="*/ 2147483647 w 1050"/>
              <a:gd name="T43" fmla="*/ 2147483647 h 709"/>
              <a:gd name="T44" fmla="*/ 2147483647 w 1050"/>
              <a:gd name="T45" fmla="*/ 2147483647 h 709"/>
              <a:gd name="T46" fmla="*/ 2147483647 w 1050"/>
              <a:gd name="T47" fmla="*/ 2147483647 h 709"/>
              <a:gd name="T48" fmla="*/ 2147483647 w 1050"/>
              <a:gd name="T49" fmla="*/ 2147483647 h 709"/>
              <a:gd name="T50" fmla="*/ 2147483647 w 1050"/>
              <a:gd name="T51" fmla="*/ 2147483647 h 709"/>
              <a:gd name="T52" fmla="*/ 2147483647 w 1050"/>
              <a:gd name="T53" fmla="*/ 2147483647 h 709"/>
              <a:gd name="T54" fmla="*/ 2147483647 w 1050"/>
              <a:gd name="T55" fmla="*/ 2147483647 h 709"/>
              <a:gd name="T56" fmla="*/ 2147483647 w 1050"/>
              <a:gd name="T57" fmla="*/ 2147483647 h 709"/>
              <a:gd name="T58" fmla="*/ 2147483647 w 1050"/>
              <a:gd name="T59" fmla="*/ 2147483647 h 709"/>
              <a:gd name="T60" fmla="*/ 2147483647 w 1050"/>
              <a:gd name="T61" fmla="*/ 2147483647 h 709"/>
              <a:gd name="T62" fmla="*/ 2147483647 w 1050"/>
              <a:gd name="T63" fmla="*/ 2147483647 h 709"/>
              <a:gd name="T64" fmla="*/ 2147483647 w 1050"/>
              <a:gd name="T65" fmla="*/ 2147483647 h 709"/>
              <a:gd name="T66" fmla="*/ 2147483647 w 1050"/>
              <a:gd name="T67" fmla="*/ 2147483647 h 709"/>
              <a:gd name="T68" fmla="*/ 2147483647 w 1050"/>
              <a:gd name="T69" fmla="*/ 2147483647 h 709"/>
              <a:gd name="T70" fmla="*/ 2147483647 w 1050"/>
              <a:gd name="T71" fmla="*/ 2147483647 h 709"/>
              <a:gd name="T72" fmla="*/ 2147483647 w 1050"/>
              <a:gd name="T73" fmla="*/ 2147483647 h 709"/>
              <a:gd name="T74" fmla="*/ 2147483647 w 1050"/>
              <a:gd name="T75" fmla="*/ 2147483647 h 709"/>
              <a:gd name="T76" fmla="*/ 2147483647 w 1050"/>
              <a:gd name="T77" fmla="*/ 2147483647 h 709"/>
              <a:gd name="T78" fmla="*/ 2147483647 w 1050"/>
              <a:gd name="T79" fmla="*/ 2147483647 h 709"/>
              <a:gd name="T80" fmla="*/ 2147483647 w 1050"/>
              <a:gd name="T81" fmla="*/ 2147483647 h 709"/>
              <a:gd name="T82" fmla="*/ 2147483647 w 1050"/>
              <a:gd name="T83" fmla="*/ 2147483647 h 709"/>
              <a:gd name="T84" fmla="*/ 2147483647 w 1050"/>
              <a:gd name="T85" fmla="*/ 2147483647 h 709"/>
              <a:gd name="T86" fmla="*/ 2147483647 w 1050"/>
              <a:gd name="T87" fmla="*/ 0 h 709"/>
              <a:gd name="T88" fmla="*/ 2147483647 w 1050"/>
              <a:gd name="T89" fmla="*/ 2147483647 h 709"/>
              <a:gd name="T90" fmla="*/ 2147483647 w 1050"/>
              <a:gd name="T91" fmla="*/ 2147483647 h 709"/>
              <a:gd name="T92" fmla="*/ 2147483647 w 1050"/>
              <a:gd name="T93" fmla="*/ 2147483647 h 709"/>
              <a:gd name="T94" fmla="*/ 2147483647 w 1050"/>
              <a:gd name="T95" fmla="*/ 2147483647 h 709"/>
              <a:gd name="T96" fmla="*/ 2147483647 w 1050"/>
              <a:gd name="T97" fmla="*/ 2147483647 h 709"/>
              <a:gd name="T98" fmla="*/ 2147483647 w 1050"/>
              <a:gd name="T99" fmla="*/ 2147483647 h 709"/>
              <a:gd name="T100" fmla="*/ 2147483647 w 1050"/>
              <a:gd name="T101" fmla="*/ 2147483647 h 709"/>
              <a:gd name="T102" fmla="*/ 2147483647 w 1050"/>
              <a:gd name="T103" fmla="*/ 2147483647 h 709"/>
              <a:gd name="T104" fmla="*/ 2147483647 w 1050"/>
              <a:gd name="T105" fmla="*/ 2147483647 h 709"/>
              <a:gd name="T106" fmla="*/ 2147483647 w 1050"/>
              <a:gd name="T107" fmla="*/ 2147483647 h 709"/>
              <a:gd name="T108" fmla="*/ 2147483647 w 1050"/>
              <a:gd name="T109" fmla="*/ 2147483647 h 709"/>
              <a:gd name="T110" fmla="*/ 2147483647 w 1050"/>
              <a:gd name="T111" fmla="*/ 2147483647 h 709"/>
              <a:gd name="T112" fmla="*/ 2147483647 w 1050"/>
              <a:gd name="T113" fmla="*/ 2147483647 h 709"/>
              <a:gd name="T114" fmla="*/ 2147483647 w 1050"/>
              <a:gd name="T115" fmla="*/ 2147483647 h 709"/>
              <a:gd name="T116" fmla="*/ 2147483647 w 1050"/>
              <a:gd name="T117" fmla="*/ 2147483647 h 709"/>
              <a:gd name="T118" fmla="*/ 2147483647 w 1050"/>
              <a:gd name="T119" fmla="*/ 2147483647 h 709"/>
              <a:gd name="T120" fmla="*/ 2147483647 w 1050"/>
              <a:gd name="T121" fmla="*/ 2147483647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Freeform 82"/>
          <p:cNvSpPr>
            <a:spLocks/>
          </p:cNvSpPr>
          <p:nvPr/>
        </p:nvSpPr>
        <p:spPr bwMode="auto">
          <a:xfrm rot="10800000">
            <a:off x="6283488" y="2507339"/>
            <a:ext cx="956656" cy="534582"/>
          </a:xfrm>
          <a:custGeom>
            <a:avLst/>
            <a:gdLst>
              <a:gd name="T0" fmla="*/ 2147483647 w 1221"/>
              <a:gd name="T1" fmla="*/ 0 h 540"/>
              <a:gd name="T2" fmla="*/ 2147483647 w 1221"/>
              <a:gd name="T3" fmla="*/ 2147483647 h 540"/>
              <a:gd name="T4" fmla="*/ 2147483647 w 1221"/>
              <a:gd name="T5" fmla="*/ 2147483647 h 540"/>
              <a:gd name="T6" fmla="*/ 2147483647 w 1221"/>
              <a:gd name="T7" fmla="*/ 2147483647 h 540"/>
              <a:gd name="T8" fmla="*/ 2147483647 w 1221"/>
              <a:gd name="T9" fmla="*/ 2147483647 h 540"/>
              <a:gd name="T10" fmla="*/ 2147483647 w 1221"/>
              <a:gd name="T11" fmla="*/ 2147483647 h 540"/>
              <a:gd name="T12" fmla="*/ 2147483647 w 1221"/>
              <a:gd name="T13" fmla="*/ 2147483647 h 540"/>
              <a:gd name="T14" fmla="*/ 2147483647 w 1221"/>
              <a:gd name="T15" fmla="*/ 2147483647 h 540"/>
              <a:gd name="T16" fmla="*/ 2147483647 w 1221"/>
              <a:gd name="T17" fmla="*/ 2147483647 h 540"/>
              <a:gd name="T18" fmla="*/ 2147483647 w 1221"/>
              <a:gd name="T19" fmla="*/ 2147483647 h 540"/>
              <a:gd name="T20" fmla="*/ 2147483647 w 1221"/>
              <a:gd name="T21" fmla="*/ 2147483647 h 540"/>
              <a:gd name="T22" fmla="*/ 2147483647 w 1221"/>
              <a:gd name="T23" fmla="*/ 2147483647 h 540"/>
              <a:gd name="T24" fmla="*/ 2147483647 w 1221"/>
              <a:gd name="T25" fmla="*/ 2147483647 h 540"/>
              <a:gd name="T26" fmla="*/ 2147483647 w 1221"/>
              <a:gd name="T27" fmla="*/ 2147483647 h 540"/>
              <a:gd name="T28" fmla="*/ 2147483647 w 1221"/>
              <a:gd name="T29" fmla="*/ 2147483647 h 540"/>
              <a:gd name="T30" fmla="*/ 2147483647 w 1221"/>
              <a:gd name="T31" fmla="*/ 2147483647 h 540"/>
              <a:gd name="T32" fmla="*/ 2147483647 w 1221"/>
              <a:gd name="T33" fmla="*/ 2147483647 h 540"/>
              <a:gd name="T34" fmla="*/ 2147483647 w 1221"/>
              <a:gd name="T35" fmla="*/ 2147483647 h 540"/>
              <a:gd name="T36" fmla="*/ 2147483647 w 1221"/>
              <a:gd name="T37" fmla="*/ 2147483647 h 540"/>
              <a:gd name="T38" fmla="*/ 2147483647 w 1221"/>
              <a:gd name="T39" fmla="*/ 2147483647 h 540"/>
              <a:gd name="T40" fmla="*/ 2147483647 w 1221"/>
              <a:gd name="T41" fmla="*/ 2147483647 h 540"/>
              <a:gd name="T42" fmla="*/ 2147483647 w 1221"/>
              <a:gd name="T43" fmla="*/ 2147483647 h 540"/>
              <a:gd name="T44" fmla="*/ 2147483647 w 1221"/>
              <a:gd name="T45" fmla="*/ 2147483647 h 540"/>
              <a:gd name="T46" fmla="*/ 2147483647 w 1221"/>
              <a:gd name="T47" fmla="*/ 2147483647 h 540"/>
              <a:gd name="T48" fmla="*/ 2147483647 w 1221"/>
              <a:gd name="T49" fmla="*/ 2147483647 h 540"/>
              <a:gd name="T50" fmla="*/ 2147483647 w 1221"/>
              <a:gd name="T51" fmla="*/ 2147483647 h 540"/>
              <a:gd name="T52" fmla="*/ 2147483647 w 1221"/>
              <a:gd name="T53" fmla="*/ 2147483647 h 540"/>
              <a:gd name="T54" fmla="*/ 2147483647 w 1221"/>
              <a:gd name="T55" fmla="*/ 2147483647 h 540"/>
              <a:gd name="T56" fmla="*/ 2147483647 w 1221"/>
              <a:gd name="T57" fmla="*/ 2147483647 h 540"/>
              <a:gd name="T58" fmla="*/ 2147483647 w 1221"/>
              <a:gd name="T59" fmla="*/ 2147483647 h 540"/>
              <a:gd name="T60" fmla="*/ 2147483647 w 1221"/>
              <a:gd name="T61" fmla="*/ 2147483647 h 540"/>
              <a:gd name="T62" fmla="*/ 2147483647 w 1221"/>
              <a:gd name="T63" fmla="*/ 2147483647 h 540"/>
              <a:gd name="T64" fmla="*/ 2147483647 w 1221"/>
              <a:gd name="T65" fmla="*/ 2147483647 h 540"/>
              <a:gd name="T66" fmla="*/ 2147483647 w 1221"/>
              <a:gd name="T67" fmla="*/ 2147483647 h 540"/>
              <a:gd name="T68" fmla="*/ 2147483647 w 1221"/>
              <a:gd name="T69" fmla="*/ 2147483647 h 540"/>
              <a:gd name="T70" fmla="*/ 2147483647 w 1221"/>
              <a:gd name="T71" fmla="*/ 2147483647 h 540"/>
              <a:gd name="T72" fmla="*/ 2147483647 w 1221"/>
              <a:gd name="T73" fmla="*/ 2147483647 h 540"/>
              <a:gd name="T74" fmla="*/ 2147483647 w 1221"/>
              <a:gd name="T75" fmla="*/ 2147483647 h 540"/>
              <a:gd name="T76" fmla="*/ 2147483647 w 1221"/>
              <a:gd name="T77" fmla="*/ 2147483647 h 540"/>
              <a:gd name="T78" fmla="*/ 2147483647 w 1221"/>
              <a:gd name="T79" fmla="*/ 2147483647 h 540"/>
              <a:gd name="T80" fmla="*/ 2147483647 w 1221"/>
              <a:gd name="T81" fmla="*/ 2147483647 h 540"/>
              <a:gd name="T82" fmla="*/ 2147483647 w 1221"/>
              <a:gd name="T83" fmla="*/ 2147483647 h 540"/>
              <a:gd name="T84" fmla="*/ 2147483647 w 1221"/>
              <a:gd name="T85" fmla="*/ 2147483647 h 540"/>
              <a:gd name="T86" fmla="*/ 2147483647 w 1221"/>
              <a:gd name="T87" fmla="*/ 2147483647 h 540"/>
              <a:gd name="T88" fmla="*/ 2147483647 w 1221"/>
              <a:gd name="T89" fmla="*/ 2147483647 h 540"/>
              <a:gd name="T90" fmla="*/ 2147483647 w 1221"/>
              <a:gd name="T91" fmla="*/ 2147483647 h 540"/>
              <a:gd name="T92" fmla="*/ 2147483647 w 1221"/>
              <a:gd name="T93" fmla="*/ 2147483647 h 540"/>
              <a:gd name="T94" fmla="*/ 2147483647 w 1221"/>
              <a:gd name="T95" fmla="*/ 2147483647 h 540"/>
              <a:gd name="T96" fmla="*/ 2147483647 w 1221"/>
              <a:gd name="T97" fmla="*/ 2147483647 h 540"/>
              <a:gd name="T98" fmla="*/ 2147483647 w 1221"/>
              <a:gd name="T99" fmla="*/ 2147483647 h 540"/>
              <a:gd name="T100" fmla="*/ 2147483647 w 1221"/>
              <a:gd name="T101" fmla="*/ 2147483647 h 540"/>
              <a:gd name="T102" fmla="*/ 2147483647 w 1221"/>
              <a:gd name="T103" fmla="*/ 2147483647 h 540"/>
              <a:gd name="T104" fmla="*/ 2147483647 w 1221"/>
              <a:gd name="T105" fmla="*/ 2147483647 h 540"/>
              <a:gd name="T106" fmla="*/ 2147483647 w 1221"/>
              <a:gd name="T107" fmla="*/ 2147483647 h 540"/>
              <a:gd name="T108" fmla="*/ 2147483647 w 1221"/>
              <a:gd name="T109" fmla="*/ 2147483647 h 540"/>
              <a:gd name="T110" fmla="*/ 2147483647 w 1221"/>
              <a:gd name="T111" fmla="*/ 2147483647 h 540"/>
              <a:gd name="T112" fmla="*/ 2147483647 w 1221"/>
              <a:gd name="T113" fmla="*/ 2147483647 h 540"/>
              <a:gd name="T114" fmla="*/ 2147483647 w 1221"/>
              <a:gd name="T115" fmla="*/ 2147483647 h 540"/>
              <a:gd name="T116" fmla="*/ 2147483647 w 1221"/>
              <a:gd name="T117" fmla="*/ 2147483647 h 540"/>
              <a:gd name="T118" fmla="*/ 2147483647 w 1221"/>
              <a:gd name="T119" fmla="*/ 2147483647 h 540"/>
              <a:gd name="T120" fmla="*/ 2147483647 w 1221"/>
              <a:gd name="T121" fmla="*/ 2147483647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Freeform 83"/>
          <p:cNvSpPr>
            <a:spLocks/>
          </p:cNvSpPr>
          <p:nvPr/>
        </p:nvSpPr>
        <p:spPr bwMode="auto">
          <a:xfrm>
            <a:off x="6349000" y="5083829"/>
            <a:ext cx="795119" cy="631972"/>
          </a:xfrm>
          <a:custGeom>
            <a:avLst/>
            <a:gdLst>
              <a:gd name="T0" fmla="*/ 2147483647 w 1009"/>
              <a:gd name="T1" fmla="*/ 2147483647 h 635"/>
              <a:gd name="T2" fmla="*/ 2147483647 w 1009"/>
              <a:gd name="T3" fmla="*/ 2147483647 h 635"/>
              <a:gd name="T4" fmla="*/ 2147483647 w 1009"/>
              <a:gd name="T5" fmla="*/ 2147483647 h 635"/>
              <a:gd name="T6" fmla="*/ 2147483647 w 1009"/>
              <a:gd name="T7" fmla="*/ 2147483647 h 635"/>
              <a:gd name="T8" fmla="*/ 2147483647 w 1009"/>
              <a:gd name="T9" fmla="*/ 2147483647 h 635"/>
              <a:gd name="T10" fmla="*/ 2147483647 w 1009"/>
              <a:gd name="T11" fmla="*/ 2147483647 h 635"/>
              <a:gd name="T12" fmla="*/ 2147483647 w 1009"/>
              <a:gd name="T13" fmla="*/ 2147483647 h 635"/>
              <a:gd name="T14" fmla="*/ 2147483647 w 1009"/>
              <a:gd name="T15" fmla="*/ 2147483647 h 635"/>
              <a:gd name="T16" fmla="*/ 2147483647 w 1009"/>
              <a:gd name="T17" fmla="*/ 2147483647 h 635"/>
              <a:gd name="T18" fmla="*/ 2147483647 w 1009"/>
              <a:gd name="T19" fmla="*/ 2147483647 h 635"/>
              <a:gd name="T20" fmla="*/ 2147483647 w 1009"/>
              <a:gd name="T21" fmla="*/ 2147483647 h 635"/>
              <a:gd name="T22" fmla="*/ 2147483647 w 1009"/>
              <a:gd name="T23" fmla="*/ 2147483647 h 635"/>
              <a:gd name="T24" fmla="*/ 2147483647 w 1009"/>
              <a:gd name="T25" fmla="*/ 2147483647 h 635"/>
              <a:gd name="T26" fmla="*/ 2147483647 w 1009"/>
              <a:gd name="T27" fmla="*/ 2147483647 h 635"/>
              <a:gd name="T28" fmla="*/ 2147483647 w 1009"/>
              <a:gd name="T29" fmla="*/ 2147483647 h 635"/>
              <a:gd name="T30" fmla="*/ 2147483647 w 1009"/>
              <a:gd name="T31" fmla="*/ 2147483647 h 635"/>
              <a:gd name="T32" fmla="*/ 2147483647 w 1009"/>
              <a:gd name="T33" fmla="*/ 2147483647 h 635"/>
              <a:gd name="T34" fmla="*/ 2147483647 w 1009"/>
              <a:gd name="T35" fmla="*/ 2147483647 h 635"/>
              <a:gd name="T36" fmla="*/ 2147483647 w 1009"/>
              <a:gd name="T37" fmla="*/ 2147483647 h 635"/>
              <a:gd name="T38" fmla="*/ 2147483647 w 1009"/>
              <a:gd name="T39" fmla="*/ 2147483647 h 635"/>
              <a:gd name="T40" fmla="*/ 2147483647 w 1009"/>
              <a:gd name="T41" fmla="*/ 2147483647 h 635"/>
              <a:gd name="T42" fmla="*/ 2147483647 w 1009"/>
              <a:gd name="T43" fmla="*/ 2147483647 h 635"/>
              <a:gd name="T44" fmla="*/ 2147483647 w 1009"/>
              <a:gd name="T45" fmla="*/ 2147483647 h 635"/>
              <a:gd name="T46" fmla="*/ 2147483647 w 1009"/>
              <a:gd name="T47" fmla="*/ 2147483647 h 635"/>
              <a:gd name="T48" fmla="*/ 2147483647 w 1009"/>
              <a:gd name="T49" fmla="*/ 2147483647 h 635"/>
              <a:gd name="T50" fmla="*/ 2147483647 w 1009"/>
              <a:gd name="T51" fmla="*/ 2147483647 h 635"/>
              <a:gd name="T52" fmla="*/ 2147483647 w 1009"/>
              <a:gd name="T53" fmla="*/ 2147483647 h 635"/>
              <a:gd name="T54" fmla="*/ 2147483647 w 1009"/>
              <a:gd name="T55" fmla="*/ 2147483647 h 635"/>
              <a:gd name="T56" fmla="*/ 2147483647 w 1009"/>
              <a:gd name="T57" fmla="*/ 2147483647 h 635"/>
              <a:gd name="T58" fmla="*/ 2147483647 w 1009"/>
              <a:gd name="T59" fmla="*/ 2147483647 h 635"/>
              <a:gd name="T60" fmla="*/ 2147483647 w 1009"/>
              <a:gd name="T61" fmla="*/ 2147483647 h 635"/>
              <a:gd name="T62" fmla="*/ 2147483647 w 1009"/>
              <a:gd name="T63" fmla="*/ 2147483647 h 635"/>
              <a:gd name="T64" fmla="*/ 2147483647 w 1009"/>
              <a:gd name="T65" fmla="*/ 2147483647 h 635"/>
              <a:gd name="T66" fmla="*/ 2147483647 w 1009"/>
              <a:gd name="T67" fmla="*/ 2147483647 h 635"/>
              <a:gd name="T68" fmla="*/ 2147483647 w 1009"/>
              <a:gd name="T69" fmla="*/ 2147483647 h 635"/>
              <a:gd name="T70" fmla="*/ 2147483647 w 1009"/>
              <a:gd name="T71" fmla="*/ 2147483647 h 635"/>
              <a:gd name="T72" fmla="*/ 2147483647 w 1009"/>
              <a:gd name="T73" fmla="*/ 2147483647 h 635"/>
              <a:gd name="T74" fmla="*/ 2147483647 w 1009"/>
              <a:gd name="T75" fmla="*/ 2147483647 h 635"/>
              <a:gd name="T76" fmla="*/ 2147483647 w 1009"/>
              <a:gd name="T77" fmla="*/ 2147483647 h 635"/>
              <a:gd name="T78" fmla="*/ 2147483647 w 1009"/>
              <a:gd name="T79" fmla="*/ 2147483647 h 635"/>
              <a:gd name="T80" fmla="*/ 2147483647 w 1009"/>
              <a:gd name="T81" fmla="*/ 2147483647 h 635"/>
              <a:gd name="T82" fmla="*/ 2147483647 w 1009"/>
              <a:gd name="T83" fmla="*/ 2147483647 h 635"/>
              <a:gd name="T84" fmla="*/ 2147483647 w 1009"/>
              <a:gd name="T85" fmla="*/ 2147483647 h 635"/>
              <a:gd name="T86" fmla="*/ 2147483647 w 1009"/>
              <a:gd name="T87" fmla="*/ 2147483647 h 635"/>
              <a:gd name="T88" fmla="*/ 2147483647 w 1009"/>
              <a:gd name="T89" fmla="*/ 2147483647 h 635"/>
              <a:gd name="T90" fmla="*/ 2147483647 w 1009"/>
              <a:gd name="T91" fmla="*/ 2147483647 h 635"/>
              <a:gd name="T92" fmla="*/ 2147483647 w 1009"/>
              <a:gd name="T93" fmla="*/ 2147483647 h 635"/>
              <a:gd name="T94" fmla="*/ 2147483647 w 1009"/>
              <a:gd name="T95" fmla="*/ 2147483647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9966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Freeform 84"/>
          <p:cNvSpPr>
            <a:spLocks/>
          </p:cNvSpPr>
          <p:nvPr/>
        </p:nvSpPr>
        <p:spPr bwMode="auto">
          <a:xfrm>
            <a:off x="5071750" y="5169356"/>
            <a:ext cx="857939" cy="526114"/>
          </a:xfrm>
          <a:custGeom>
            <a:avLst/>
            <a:gdLst>
              <a:gd name="T0" fmla="*/ 2147483647 w 1092"/>
              <a:gd name="T1" fmla="*/ 2147483647 h 531"/>
              <a:gd name="T2" fmla="*/ 2147483647 w 1092"/>
              <a:gd name="T3" fmla="*/ 2147483647 h 531"/>
              <a:gd name="T4" fmla="*/ 2147483647 w 1092"/>
              <a:gd name="T5" fmla="*/ 2147483647 h 531"/>
              <a:gd name="T6" fmla="*/ 2147483647 w 1092"/>
              <a:gd name="T7" fmla="*/ 2147483647 h 531"/>
              <a:gd name="T8" fmla="*/ 2147483647 w 1092"/>
              <a:gd name="T9" fmla="*/ 2147483647 h 531"/>
              <a:gd name="T10" fmla="*/ 2147483647 w 1092"/>
              <a:gd name="T11" fmla="*/ 2147483647 h 531"/>
              <a:gd name="T12" fmla="*/ 2147483647 w 1092"/>
              <a:gd name="T13" fmla="*/ 0 h 531"/>
              <a:gd name="T14" fmla="*/ 2147483647 w 1092"/>
              <a:gd name="T15" fmla="*/ 2147483647 h 531"/>
              <a:gd name="T16" fmla="*/ 2147483647 w 1092"/>
              <a:gd name="T17" fmla="*/ 2147483647 h 531"/>
              <a:gd name="T18" fmla="*/ 2147483647 w 1092"/>
              <a:gd name="T19" fmla="*/ 2147483647 h 531"/>
              <a:gd name="T20" fmla="*/ 2147483647 w 1092"/>
              <a:gd name="T21" fmla="*/ 2147483647 h 531"/>
              <a:gd name="T22" fmla="*/ 2147483647 w 1092"/>
              <a:gd name="T23" fmla="*/ 2147483647 h 531"/>
              <a:gd name="T24" fmla="*/ 2147483647 w 1092"/>
              <a:gd name="T25" fmla="*/ 2147483647 h 531"/>
              <a:gd name="T26" fmla="*/ 2147483647 w 1092"/>
              <a:gd name="T27" fmla="*/ 2147483647 h 531"/>
              <a:gd name="T28" fmla="*/ 2147483647 w 1092"/>
              <a:gd name="T29" fmla="*/ 2147483647 h 531"/>
              <a:gd name="T30" fmla="*/ 2147483647 w 1092"/>
              <a:gd name="T31" fmla="*/ 2147483647 h 531"/>
              <a:gd name="T32" fmla="*/ 2147483647 w 1092"/>
              <a:gd name="T33" fmla="*/ 2147483647 h 531"/>
              <a:gd name="T34" fmla="*/ 2147483647 w 1092"/>
              <a:gd name="T35" fmla="*/ 2147483647 h 531"/>
              <a:gd name="T36" fmla="*/ 2147483647 w 1092"/>
              <a:gd name="T37" fmla="*/ 2147483647 h 531"/>
              <a:gd name="T38" fmla="*/ 2147483647 w 1092"/>
              <a:gd name="T39" fmla="*/ 2147483647 h 531"/>
              <a:gd name="T40" fmla="*/ 2147483647 w 1092"/>
              <a:gd name="T41" fmla="*/ 2147483647 h 531"/>
              <a:gd name="T42" fmla="*/ 2147483647 w 1092"/>
              <a:gd name="T43" fmla="*/ 2147483647 h 531"/>
              <a:gd name="T44" fmla="*/ 2147483647 w 1092"/>
              <a:gd name="T45" fmla="*/ 2147483647 h 531"/>
              <a:gd name="T46" fmla="*/ 2147483647 w 1092"/>
              <a:gd name="T47" fmla="*/ 2147483647 h 531"/>
              <a:gd name="T48" fmla="*/ 2147483647 w 1092"/>
              <a:gd name="T49" fmla="*/ 2147483647 h 531"/>
              <a:gd name="T50" fmla="*/ 2147483647 w 1092"/>
              <a:gd name="T51" fmla="*/ 2147483647 h 531"/>
              <a:gd name="T52" fmla="*/ 2147483647 w 1092"/>
              <a:gd name="T53" fmla="*/ 2147483647 h 531"/>
              <a:gd name="T54" fmla="*/ 2147483647 w 1092"/>
              <a:gd name="T55" fmla="*/ 2147483647 h 531"/>
              <a:gd name="T56" fmla="*/ 2147483647 w 1092"/>
              <a:gd name="T57" fmla="*/ 2147483647 h 531"/>
              <a:gd name="T58" fmla="*/ 2147483647 w 1092"/>
              <a:gd name="T59" fmla="*/ 2147483647 h 531"/>
              <a:gd name="T60" fmla="*/ 2147483647 w 1092"/>
              <a:gd name="T61" fmla="*/ 2147483647 h 531"/>
              <a:gd name="T62" fmla="*/ 2147483647 w 1092"/>
              <a:gd name="T63" fmla="*/ 2147483647 h 531"/>
              <a:gd name="T64" fmla="*/ 2147483647 w 1092"/>
              <a:gd name="T65" fmla="*/ 2147483647 h 531"/>
              <a:gd name="T66" fmla="*/ 2147483647 w 1092"/>
              <a:gd name="T67" fmla="*/ 2147483647 h 531"/>
              <a:gd name="T68" fmla="*/ 2147483647 w 1092"/>
              <a:gd name="T69" fmla="*/ 2147483647 h 531"/>
              <a:gd name="T70" fmla="*/ 2147483647 w 1092"/>
              <a:gd name="T71" fmla="*/ 2147483647 h 531"/>
              <a:gd name="T72" fmla="*/ 2147483647 w 1092"/>
              <a:gd name="T73" fmla="*/ 2147483647 h 531"/>
              <a:gd name="T74" fmla="*/ 2147483647 w 1092"/>
              <a:gd name="T75" fmla="*/ 2147483647 h 531"/>
              <a:gd name="T76" fmla="*/ 2147483647 w 1092"/>
              <a:gd name="T77" fmla="*/ 2147483647 h 531"/>
              <a:gd name="T78" fmla="*/ 2147483647 w 1092"/>
              <a:gd name="T79" fmla="*/ 2147483647 h 531"/>
              <a:gd name="T80" fmla="*/ 2147483647 w 1092"/>
              <a:gd name="T81" fmla="*/ 2147483647 h 531"/>
              <a:gd name="T82" fmla="*/ 2147483647 w 1092"/>
              <a:gd name="T83" fmla="*/ 2147483647 h 531"/>
              <a:gd name="T84" fmla="*/ 2147483647 w 1092"/>
              <a:gd name="T85" fmla="*/ 2147483647 h 531"/>
              <a:gd name="T86" fmla="*/ 2147483647 w 1092"/>
              <a:gd name="T87" fmla="*/ 2147483647 h 531"/>
              <a:gd name="T88" fmla="*/ 2147483647 w 1092"/>
              <a:gd name="T89" fmla="*/ 2147483647 h 531"/>
              <a:gd name="T90" fmla="*/ 2147483647 w 1092"/>
              <a:gd name="T91" fmla="*/ 2147483647 h 531"/>
              <a:gd name="T92" fmla="*/ 2147483647 w 1092"/>
              <a:gd name="T93" fmla="*/ 2147483647 h 531"/>
              <a:gd name="T94" fmla="*/ 2147483647 w 1092"/>
              <a:gd name="T95" fmla="*/ 2147483647 h 531"/>
              <a:gd name="T96" fmla="*/ 2147483647 w 1092"/>
              <a:gd name="T97" fmla="*/ 2147483647 h 531"/>
              <a:gd name="T98" fmla="*/ 2147483647 w 1092"/>
              <a:gd name="T99" fmla="*/ 2147483647 h 531"/>
              <a:gd name="T100" fmla="*/ 2147483647 w 1092"/>
              <a:gd name="T101" fmla="*/ 2147483647 h 531"/>
              <a:gd name="T102" fmla="*/ 2147483647 w 1092"/>
              <a:gd name="T103" fmla="*/ 2147483647 h 531"/>
              <a:gd name="T104" fmla="*/ 2147483647 w 1092"/>
              <a:gd name="T105" fmla="*/ 2147483647 h 531"/>
              <a:gd name="T106" fmla="*/ 2147483647 w 1092"/>
              <a:gd name="T107" fmla="*/ 2147483647 h 531"/>
              <a:gd name="T108" fmla="*/ 2147483647 w 1092"/>
              <a:gd name="T109" fmla="*/ 2147483647 h 531"/>
              <a:gd name="T110" fmla="*/ 2147483647 w 1092"/>
              <a:gd name="T111" fmla="*/ 2147483647 h 531"/>
              <a:gd name="T112" fmla="*/ 2147483647 w 1092"/>
              <a:gd name="T113" fmla="*/ 2147483647 h 531"/>
              <a:gd name="T114" fmla="*/ 2147483647 w 1092"/>
              <a:gd name="T115" fmla="*/ 2147483647 h 531"/>
              <a:gd name="T116" fmla="*/ 2147483647 w 1092"/>
              <a:gd name="T117" fmla="*/ 2147483647 h 531"/>
              <a:gd name="T118" fmla="*/ 0 w 1092"/>
              <a:gd name="T119" fmla="*/ 2147483647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9F3FD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Freeform 85"/>
          <p:cNvSpPr>
            <a:spLocks/>
          </p:cNvSpPr>
          <p:nvPr/>
        </p:nvSpPr>
        <p:spPr bwMode="auto">
          <a:xfrm rot="10800000">
            <a:off x="5253523" y="1610751"/>
            <a:ext cx="1007809" cy="535641"/>
          </a:xfrm>
          <a:custGeom>
            <a:avLst/>
            <a:gdLst>
              <a:gd name="T0" fmla="*/ 2147483647 w 1279"/>
              <a:gd name="T1" fmla="*/ 2147483647 h 542"/>
              <a:gd name="T2" fmla="*/ 2147483647 w 1279"/>
              <a:gd name="T3" fmla="*/ 2147483647 h 542"/>
              <a:gd name="T4" fmla="*/ 2147483647 w 1279"/>
              <a:gd name="T5" fmla="*/ 2147483647 h 542"/>
              <a:gd name="T6" fmla="*/ 2147483647 w 1279"/>
              <a:gd name="T7" fmla="*/ 2147483647 h 542"/>
              <a:gd name="T8" fmla="*/ 2147483647 w 1279"/>
              <a:gd name="T9" fmla="*/ 2147483647 h 542"/>
              <a:gd name="T10" fmla="*/ 2147483647 w 1279"/>
              <a:gd name="T11" fmla="*/ 2147483647 h 542"/>
              <a:gd name="T12" fmla="*/ 2147483647 w 1279"/>
              <a:gd name="T13" fmla="*/ 2147483647 h 542"/>
              <a:gd name="T14" fmla="*/ 2147483647 w 1279"/>
              <a:gd name="T15" fmla="*/ 2147483647 h 542"/>
              <a:gd name="T16" fmla="*/ 2147483647 w 1279"/>
              <a:gd name="T17" fmla="*/ 2147483647 h 542"/>
              <a:gd name="T18" fmla="*/ 2147483647 w 1279"/>
              <a:gd name="T19" fmla="*/ 2147483647 h 542"/>
              <a:gd name="T20" fmla="*/ 2147483647 w 1279"/>
              <a:gd name="T21" fmla="*/ 2147483647 h 542"/>
              <a:gd name="T22" fmla="*/ 2147483647 w 1279"/>
              <a:gd name="T23" fmla="*/ 2147483647 h 542"/>
              <a:gd name="T24" fmla="*/ 2147483647 w 1279"/>
              <a:gd name="T25" fmla="*/ 2147483647 h 542"/>
              <a:gd name="T26" fmla="*/ 2147483647 w 1279"/>
              <a:gd name="T27" fmla="*/ 2147483647 h 542"/>
              <a:gd name="T28" fmla="*/ 2147483647 w 1279"/>
              <a:gd name="T29" fmla="*/ 2147483647 h 542"/>
              <a:gd name="T30" fmla="*/ 2147483647 w 1279"/>
              <a:gd name="T31" fmla="*/ 2147483647 h 542"/>
              <a:gd name="T32" fmla="*/ 2147483647 w 1279"/>
              <a:gd name="T33" fmla="*/ 2147483647 h 542"/>
              <a:gd name="T34" fmla="*/ 2147483647 w 1279"/>
              <a:gd name="T35" fmla="*/ 2147483647 h 542"/>
              <a:gd name="T36" fmla="*/ 2147483647 w 1279"/>
              <a:gd name="T37" fmla="*/ 2147483647 h 542"/>
              <a:gd name="T38" fmla="*/ 2147483647 w 1279"/>
              <a:gd name="T39" fmla="*/ 0 h 542"/>
              <a:gd name="T40" fmla="*/ 2147483647 w 1279"/>
              <a:gd name="T41" fmla="*/ 2147483647 h 542"/>
              <a:gd name="T42" fmla="*/ 2147483647 w 1279"/>
              <a:gd name="T43" fmla="*/ 2147483647 h 542"/>
              <a:gd name="T44" fmla="*/ 2147483647 w 1279"/>
              <a:gd name="T45" fmla="*/ 2147483647 h 542"/>
              <a:gd name="T46" fmla="*/ 2147483647 w 1279"/>
              <a:gd name="T47" fmla="*/ 2147483647 h 542"/>
              <a:gd name="T48" fmla="*/ 2147483647 w 1279"/>
              <a:gd name="T49" fmla="*/ 2147483647 h 542"/>
              <a:gd name="T50" fmla="*/ 2147483647 w 1279"/>
              <a:gd name="T51" fmla="*/ 2147483647 h 542"/>
              <a:gd name="T52" fmla="*/ 2147483647 w 1279"/>
              <a:gd name="T53" fmla="*/ 2147483647 h 542"/>
              <a:gd name="T54" fmla="*/ 2147483647 w 1279"/>
              <a:gd name="T55" fmla="*/ 2147483647 h 542"/>
              <a:gd name="T56" fmla="*/ 2147483647 w 1279"/>
              <a:gd name="T57" fmla="*/ 2147483647 h 542"/>
              <a:gd name="T58" fmla="*/ 2147483647 w 1279"/>
              <a:gd name="T59" fmla="*/ 2147483647 h 542"/>
              <a:gd name="T60" fmla="*/ 2147483647 w 1279"/>
              <a:gd name="T61" fmla="*/ 2147483647 h 542"/>
              <a:gd name="T62" fmla="*/ 2147483647 w 1279"/>
              <a:gd name="T63" fmla="*/ 2147483647 h 542"/>
              <a:gd name="T64" fmla="*/ 2147483647 w 1279"/>
              <a:gd name="T65" fmla="*/ 2147483647 h 542"/>
              <a:gd name="T66" fmla="*/ 2147483647 w 1279"/>
              <a:gd name="T67" fmla="*/ 2147483647 h 542"/>
              <a:gd name="T68" fmla="*/ 2147483647 w 1279"/>
              <a:gd name="T69" fmla="*/ 2147483647 h 542"/>
              <a:gd name="T70" fmla="*/ 2147483647 w 1279"/>
              <a:gd name="T71" fmla="*/ 2147483647 h 542"/>
              <a:gd name="T72" fmla="*/ 2147483647 w 1279"/>
              <a:gd name="T73" fmla="*/ 2147483647 h 542"/>
              <a:gd name="T74" fmla="*/ 2147483647 w 1279"/>
              <a:gd name="T75" fmla="*/ 2147483647 h 542"/>
              <a:gd name="T76" fmla="*/ 2147483647 w 1279"/>
              <a:gd name="T77" fmla="*/ 2147483647 h 542"/>
              <a:gd name="T78" fmla="*/ 2147483647 w 1279"/>
              <a:gd name="T79" fmla="*/ 2147483647 h 542"/>
              <a:gd name="T80" fmla="*/ 2147483647 w 1279"/>
              <a:gd name="T81" fmla="*/ 2147483647 h 542"/>
              <a:gd name="T82" fmla="*/ 2147483647 w 1279"/>
              <a:gd name="T83" fmla="*/ 2147483647 h 542"/>
              <a:gd name="T84" fmla="*/ 2147483647 w 1279"/>
              <a:gd name="T85" fmla="*/ 2147483647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00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Line 117"/>
          <p:cNvSpPr>
            <a:spLocks noChangeShapeType="1"/>
          </p:cNvSpPr>
          <p:nvPr/>
        </p:nvSpPr>
        <p:spPr bwMode="auto">
          <a:xfrm>
            <a:off x="5929689" y="2880506"/>
            <a:ext cx="586614" cy="12702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2" name="Freeform 71"/>
          <p:cNvSpPr>
            <a:spLocks/>
          </p:cNvSpPr>
          <p:nvPr/>
        </p:nvSpPr>
        <p:spPr bwMode="auto">
          <a:xfrm rot="10800000">
            <a:off x="5285124" y="2450705"/>
            <a:ext cx="673966" cy="64785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082209" y="1215736"/>
            <a:ext cx="2228495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err="1" smtClean="0"/>
              <a:t>DownloadActivity</a:t>
            </a:r>
            <a:r>
              <a:rPr lang="en-US" altLang="en-US" sz="1200" b="1" dirty="0" smtClean="0"/>
              <a:t> Process</a:t>
            </a:r>
            <a:endParaRPr lang="en-US" sz="1200" b="1" dirty="0"/>
          </a:p>
        </p:txBody>
      </p:sp>
      <p:sp>
        <p:nvSpPr>
          <p:cNvPr id="44" name="Rectangle 43"/>
          <p:cNvSpPr/>
          <p:nvPr/>
        </p:nvSpPr>
        <p:spPr>
          <a:xfrm>
            <a:off x="5048936" y="5801328"/>
            <a:ext cx="220765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err="1" smtClean="0"/>
              <a:t>DownloadService</a:t>
            </a:r>
            <a:r>
              <a:rPr lang="en-US" altLang="en-US" sz="1200" b="1" dirty="0" smtClean="0"/>
              <a:t> Process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71884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Rectangle 32"/>
          <p:cNvSpPr/>
          <p:nvPr/>
        </p:nvSpPr>
        <p:spPr bwMode="auto">
          <a:xfrm>
            <a:off x="7411225" y="2431693"/>
            <a:ext cx="1636790" cy="2721495"/>
          </a:xfrm>
          <a:prstGeom prst="rect">
            <a:avLst/>
          </a:prstGeom>
          <a:solidFill>
            <a:schemeClr val="accent2">
              <a:lumMod val="20000"/>
              <a:lumOff val="80000"/>
              <a:alpha val="74902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0" y="6389555"/>
            <a:ext cx="9144000" cy="4588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-86626" y="481464"/>
            <a:ext cx="9336505" cy="50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sz="3200" dirty="0" smtClean="0"/>
              <a:t>Challenge: Avoiding Blocking Calls in UI Thread</a:t>
            </a:r>
          </a:p>
        </p:txBody>
      </p:sp>
      <p:sp>
        <p:nvSpPr>
          <p:cNvPr id="1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477" y="1168598"/>
            <a:ext cx="4954287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Context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Synchronous method calls in the Broker pattern can block client for extended periods</a:t>
            </a:r>
          </a:p>
          <a:p>
            <a:pPr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.g., the </a:t>
            </a:r>
            <a:r>
              <a:rPr lang="en-US" altLang="en-US" sz="2000" kern="1200" dirty="0" err="1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downloadImage</a:t>
            </a:r>
            <a: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() call will block while the Service </a:t>
            </a:r>
            <a:b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downloads the image</a:t>
            </a:r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Problems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Android generates an </a:t>
            </a:r>
            <a:r>
              <a:rPr lang="en-US" sz="2000" dirty="0" smtClean="0"/>
              <a:t>“Application </a:t>
            </a:r>
            <a:r>
              <a:rPr lang="en-US" sz="2000" dirty="0"/>
              <a:t>Not </a:t>
            </a:r>
            <a:r>
              <a:rPr lang="en-US" sz="2000" dirty="0" smtClean="0"/>
              <a:t>Responding” </a:t>
            </a:r>
            <a:r>
              <a:rPr lang="en-US" sz="2000" dirty="0"/>
              <a:t>(ANR) dialog if </a:t>
            </a:r>
            <a:r>
              <a:rPr lang="en-US" sz="2000" dirty="0" smtClean="0"/>
              <a:t>an app doesn’t respond </a:t>
            </a:r>
            <a:r>
              <a:rPr lang="en-US" sz="2000" dirty="0"/>
              <a:t>to user </a:t>
            </a:r>
            <a:r>
              <a:rPr lang="en-US" sz="2000" dirty="0" smtClean="0"/>
              <a:t>input within a short time (~3-5 seconds)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Calling a </a:t>
            </a:r>
            <a:r>
              <a:rPr lang="en-US" sz="2000" dirty="0"/>
              <a:t>potentially lengthy </a:t>
            </a:r>
            <a:r>
              <a:rPr lang="en-US" sz="2000" dirty="0" smtClean="0"/>
              <a:t>operation like </a:t>
            </a:r>
            <a:r>
              <a:rPr lang="en-US" sz="2000" dirty="0" err="1" smtClean="0"/>
              <a:t>downloadImage</a:t>
            </a:r>
            <a:r>
              <a:rPr lang="en-US" sz="2000" dirty="0" smtClean="0"/>
              <a:t>() in the main thread can therefore be problematic</a:t>
            </a: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4471" y="6429100"/>
            <a:ext cx="878219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developer.android.com/training/articles/perf-anr.html</a:t>
            </a:r>
            <a:r>
              <a:rPr lang="en-US" sz="2000" dirty="0" smtClean="0"/>
              <a:t> for more on ANRs</a:t>
            </a:r>
            <a:endParaRPr 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390" y="3283609"/>
            <a:ext cx="1464388" cy="808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5222026" y="3357284"/>
            <a:ext cx="191023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600" dirty="0">
                <a:solidFill>
                  <a:srgbClr val="0033CC"/>
                </a:solidFill>
              </a:rPr>
              <a:t>1</a:t>
            </a:r>
            <a:r>
              <a:rPr lang="en-US" altLang="en-US" sz="1600" dirty="0" smtClean="0">
                <a:solidFill>
                  <a:srgbClr val="0033CC"/>
                </a:solidFill>
              </a:rPr>
              <a:t>: Activity makes </a:t>
            </a:r>
            <a:br>
              <a:rPr lang="en-US" altLang="en-US" sz="1600" dirty="0" smtClean="0">
                <a:solidFill>
                  <a:srgbClr val="0033CC"/>
                </a:solidFill>
              </a:rPr>
            </a:br>
            <a:r>
              <a:rPr lang="en-US" altLang="en-US" sz="1600" dirty="0" smtClean="0">
                <a:solidFill>
                  <a:srgbClr val="0033CC"/>
                </a:solidFill>
              </a:rPr>
              <a:t>blocking call </a:t>
            </a:r>
            <a:endParaRPr lang="en-US" sz="1600" dirty="0">
              <a:solidFill>
                <a:srgbClr val="0033CC"/>
              </a:solidFill>
            </a:endParaRPr>
          </a:p>
        </p:txBody>
      </p:sp>
      <p:sp>
        <p:nvSpPr>
          <p:cNvPr id="29" name="Rectangle 28"/>
          <p:cNvSpPr/>
          <p:nvPr/>
        </p:nvSpPr>
        <p:spPr bwMode="auto">
          <a:xfrm rot="5400000">
            <a:off x="5653084" y="2617307"/>
            <a:ext cx="974079" cy="2092872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ounded Rectangle 29"/>
          <p:cNvSpPr/>
          <p:nvPr/>
        </p:nvSpPr>
        <p:spPr bwMode="auto">
          <a:xfrm>
            <a:off x="4960028" y="3982895"/>
            <a:ext cx="2360190" cy="182065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4960028" y="1443734"/>
            <a:ext cx="2360190" cy="182065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Freeform 70"/>
          <p:cNvSpPr>
            <a:spLocks/>
          </p:cNvSpPr>
          <p:nvPr/>
        </p:nvSpPr>
        <p:spPr bwMode="auto">
          <a:xfrm>
            <a:off x="5107103" y="4163863"/>
            <a:ext cx="914476" cy="729361"/>
          </a:xfrm>
          <a:custGeom>
            <a:avLst/>
            <a:gdLst>
              <a:gd name="T0" fmla="*/ 2147483647 w 1165"/>
              <a:gd name="T1" fmla="*/ 2147483647 h 735"/>
              <a:gd name="T2" fmla="*/ 2147483647 w 1165"/>
              <a:gd name="T3" fmla="*/ 2147483647 h 735"/>
              <a:gd name="T4" fmla="*/ 2147483647 w 1165"/>
              <a:gd name="T5" fmla="*/ 2147483647 h 735"/>
              <a:gd name="T6" fmla="*/ 2147483647 w 1165"/>
              <a:gd name="T7" fmla="*/ 2147483647 h 735"/>
              <a:gd name="T8" fmla="*/ 2147483647 w 1165"/>
              <a:gd name="T9" fmla="*/ 2147483647 h 735"/>
              <a:gd name="T10" fmla="*/ 2147483647 w 1165"/>
              <a:gd name="T11" fmla="*/ 2147483647 h 735"/>
              <a:gd name="T12" fmla="*/ 2147483647 w 1165"/>
              <a:gd name="T13" fmla="*/ 2147483647 h 735"/>
              <a:gd name="T14" fmla="*/ 2147483647 w 1165"/>
              <a:gd name="T15" fmla="*/ 2147483647 h 735"/>
              <a:gd name="T16" fmla="*/ 2147483647 w 1165"/>
              <a:gd name="T17" fmla="*/ 2147483647 h 735"/>
              <a:gd name="T18" fmla="*/ 2147483647 w 1165"/>
              <a:gd name="T19" fmla="*/ 2147483647 h 735"/>
              <a:gd name="T20" fmla="*/ 2147483647 w 1165"/>
              <a:gd name="T21" fmla="*/ 2147483647 h 735"/>
              <a:gd name="T22" fmla="*/ 2147483647 w 1165"/>
              <a:gd name="T23" fmla="*/ 2147483647 h 735"/>
              <a:gd name="T24" fmla="*/ 2147483647 w 1165"/>
              <a:gd name="T25" fmla="*/ 2147483647 h 735"/>
              <a:gd name="T26" fmla="*/ 2147483647 w 1165"/>
              <a:gd name="T27" fmla="*/ 2147483647 h 735"/>
              <a:gd name="T28" fmla="*/ 2147483647 w 1165"/>
              <a:gd name="T29" fmla="*/ 2147483647 h 735"/>
              <a:gd name="T30" fmla="*/ 2147483647 w 1165"/>
              <a:gd name="T31" fmla="*/ 2147483647 h 735"/>
              <a:gd name="T32" fmla="*/ 2147483647 w 1165"/>
              <a:gd name="T33" fmla="*/ 2147483647 h 735"/>
              <a:gd name="T34" fmla="*/ 2147483647 w 1165"/>
              <a:gd name="T35" fmla="*/ 2147483647 h 735"/>
              <a:gd name="T36" fmla="*/ 2147483647 w 1165"/>
              <a:gd name="T37" fmla="*/ 2147483647 h 735"/>
              <a:gd name="T38" fmla="*/ 2147483647 w 1165"/>
              <a:gd name="T39" fmla="*/ 2147483647 h 735"/>
              <a:gd name="T40" fmla="*/ 2147483647 w 1165"/>
              <a:gd name="T41" fmla="*/ 2147483647 h 735"/>
              <a:gd name="T42" fmla="*/ 2147483647 w 1165"/>
              <a:gd name="T43" fmla="*/ 2147483647 h 735"/>
              <a:gd name="T44" fmla="*/ 2147483647 w 1165"/>
              <a:gd name="T45" fmla="*/ 2147483647 h 735"/>
              <a:gd name="T46" fmla="*/ 2147483647 w 1165"/>
              <a:gd name="T47" fmla="*/ 2147483647 h 735"/>
              <a:gd name="T48" fmla="*/ 2147483647 w 1165"/>
              <a:gd name="T49" fmla="*/ 2147483647 h 735"/>
              <a:gd name="T50" fmla="*/ 2147483647 w 1165"/>
              <a:gd name="T51" fmla="*/ 2147483647 h 735"/>
              <a:gd name="T52" fmla="*/ 2147483647 w 1165"/>
              <a:gd name="T53" fmla="*/ 2147483647 h 735"/>
              <a:gd name="T54" fmla="*/ 2147483647 w 1165"/>
              <a:gd name="T55" fmla="*/ 2147483647 h 735"/>
              <a:gd name="T56" fmla="*/ 2147483647 w 1165"/>
              <a:gd name="T57" fmla="*/ 2147483647 h 735"/>
              <a:gd name="T58" fmla="*/ 2147483647 w 1165"/>
              <a:gd name="T59" fmla="*/ 2147483647 h 735"/>
              <a:gd name="T60" fmla="*/ 2147483647 w 1165"/>
              <a:gd name="T61" fmla="*/ 2147483647 h 735"/>
              <a:gd name="T62" fmla="*/ 2147483647 w 1165"/>
              <a:gd name="T63" fmla="*/ 2147483647 h 735"/>
              <a:gd name="T64" fmla="*/ 2147483647 w 1165"/>
              <a:gd name="T65" fmla="*/ 2147483647 h 735"/>
              <a:gd name="T66" fmla="*/ 2147483647 w 1165"/>
              <a:gd name="T67" fmla="*/ 2147483647 h 735"/>
              <a:gd name="T68" fmla="*/ 2147483647 w 1165"/>
              <a:gd name="T69" fmla="*/ 2147483647 h 735"/>
              <a:gd name="T70" fmla="*/ 2147483647 w 1165"/>
              <a:gd name="T71" fmla="*/ 2147483647 h 735"/>
              <a:gd name="T72" fmla="*/ 2147483647 w 1165"/>
              <a:gd name="T73" fmla="*/ 2147483647 h 735"/>
              <a:gd name="T74" fmla="*/ 2147483647 w 1165"/>
              <a:gd name="T75" fmla="*/ 2147483647 h 735"/>
              <a:gd name="T76" fmla="*/ 2147483647 w 1165"/>
              <a:gd name="T77" fmla="*/ 2147483647 h 735"/>
              <a:gd name="T78" fmla="*/ 2147483647 w 1165"/>
              <a:gd name="T79" fmla="*/ 2147483647 h 735"/>
              <a:gd name="T80" fmla="*/ 2147483647 w 1165"/>
              <a:gd name="T81" fmla="*/ 2147483647 h 735"/>
              <a:gd name="T82" fmla="*/ 2147483647 w 1165"/>
              <a:gd name="T83" fmla="*/ 2147483647 h 735"/>
              <a:gd name="T84" fmla="*/ 2147483647 w 1165"/>
              <a:gd name="T85" fmla="*/ 2147483647 h 735"/>
              <a:gd name="T86" fmla="*/ 2147483647 w 1165"/>
              <a:gd name="T87" fmla="*/ 2147483647 h 735"/>
              <a:gd name="T88" fmla="*/ 2147483647 w 1165"/>
              <a:gd name="T89" fmla="*/ 2147483647 h 735"/>
              <a:gd name="T90" fmla="*/ 2147483647 w 1165"/>
              <a:gd name="T91" fmla="*/ 0 h 735"/>
              <a:gd name="T92" fmla="*/ 2147483647 w 1165"/>
              <a:gd name="T93" fmla="*/ 2147483647 h 735"/>
              <a:gd name="T94" fmla="*/ 2147483647 w 1165"/>
              <a:gd name="T95" fmla="*/ 2147483647 h 735"/>
              <a:gd name="T96" fmla="*/ 2147483647 w 1165"/>
              <a:gd name="T97" fmla="*/ 2147483647 h 735"/>
              <a:gd name="T98" fmla="*/ 2147483647 w 1165"/>
              <a:gd name="T99" fmla="*/ 2147483647 h 735"/>
              <a:gd name="T100" fmla="*/ 2147483647 w 1165"/>
              <a:gd name="T101" fmla="*/ 2147483647 h 735"/>
              <a:gd name="T102" fmla="*/ 2147483647 w 1165"/>
              <a:gd name="T103" fmla="*/ 2147483647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Freeform 72"/>
          <p:cNvSpPr>
            <a:spLocks/>
          </p:cNvSpPr>
          <p:nvPr/>
        </p:nvSpPr>
        <p:spPr bwMode="auto">
          <a:xfrm rot="5711957">
            <a:off x="6362416" y="4259425"/>
            <a:ext cx="667685" cy="619269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Freeform 73"/>
          <p:cNvSpPr>
            <a:spLocks/>
          </p:cNvSpPr>
          <p:nvPr/>
        </p:nvSpPr>
        <p:spPr bwMode="auto">
          <a:xfrm>
            <a:off x="6349000" y="1610750"/>
            <a:ext cx="825632" cy="702896"/>
          </a:xfrm>
          <a:custGeom>
            <a:avLst/>
            <a:gdLst>
              <a:gd name="T0" fmla="*/ 2147483647 w 1050"/>
              <a:gd name="T1" fmla="*/ 2147483647 h 709"/>
              <a:gd name="T2" fmla="*/ 2147483647 w 1050"/>
              <a:gd name="T3" fmla="*/ 2147483647 h 709"/>
              <a:gd name="T4" fmla="*/ 2147483647 w 1050"/>
              <a:gd name="T5" fmla="*/ 2147483647 h 709"/>
              <a:gd name="T6" fmla="*/ 2147483647 w 1050"/>
              <a:gd name="T7" fmla="*/ 2147483647 h 709"/>
              <a:gd name="T8" fmla="*/ 2147483647 w 1050"/>
              <a:gd name="T9" fmla="*/ 2147483647 h 709"/>
              <a:gd name="T10" fmla="*/ 2147483647 w 1050"/>
              <a:gd name="T11" fmla="*/ 2147483647 h 709"/>
              <a:gd name="T12" fmla="*/ 2147483647 w 1050"/>
              <a:gd name="T13" fmla="*/ 2147483647 h 709"/>
              <a:gd name="T14" fmla="*/ 2147483647 w 1050"/>
              <a:gd name="T15" fmla="*/ 2147483647 h 709"/>
              <a:gd name="T16" fmla="*/ 2147483647 w 1050"/>
              <a:gd name="T17" fmla="*/ 2147483647 h 709"/>
              <a:gd name="T18" fmla="*/ 2147483647 w 1050"/>
              <a:gd name="T19" fmla="*/ 2147483647 h 709"/>
              <a:gd name="T20" fmla="*/ 2147483647 w 1050"/>
              <a:gd name="T21" fmla="*/ 2147483647 h 709"/>
              <a:gd name="T22" fmla="*/ 2147483647 w 1050"/>
              <a:gd name="T23" fmla="*/ 2147483647 h 709"/>
              <a:gd name="T24" fmla="*/ 2147483647 w 1050"/>
              <a:gd name="T25" fmla="*/ 2147483647 h 709"/>
              <a:gd name="T26" fmla="*/ 2147483647 w 1050"/>
              <a:gd name="T27" fmla="*/ 2147483647 h 709"/>
              <a:gd name="T28" fmla="*/ 2147483647 w 1050"/>
              <a:gd name="T29" fmla="*/ 2147483647 h 709"/>
              <a:gd name="T30" fmla="*/ 2147483647 w 1050"/>
              <a:gd name="T31" fmla="*/ 2147483647 h 709"/>
              <a:gd name="T32" fmla="*/ 2147483647 w 1050"/>
              <a:gd name="T33" fmla="*/ 2147483647 h 709"/>
              <a:gd name="T34" fmla="*/ 2147483647 w 1050"/>
              <a:gd name="T35" fmla="*/ 2147483647 h 709"/>
              <a:gd name="T36" fmla="*/ 2147483647 w 1050"/>
              <a:gd name="T37" fmla="*/ 2147483647 h 709"/>
              <a:gd name="T38" fmla="*/ 2147483647 w 1050"/>
              <a:gd name="T39" fmla="*/ 2147483647 h 709"/>
              <a:gd name="T40" fmla="*/ 2147483647 w 1050"/>
              <a:gd name="T41" fmla="*/ 2147483647 h 709"/>
              <a:gd name="T42" fmla="*/ 2147483647 w 1050"/>
              <a:gd name="T43" fmla="*/ 2147483647 h 709"/>
              <a:gd name="T44" fmla="*/ 2147483647 w 1050"/>
              <a:gd name="T45" fmla="*/ 2147483647 h 709"/>
              <a:gd name="T46" fmla="*/ 2147483647 w 1050"/>
              <a:gd name="T47" fmla="*/ 2147483647 h 709"/>
              <a:gd name="T48" fmla="*/ 2147483647 w 1050"/>
              <a:gd name="T49" fmla="*/ 2147483647 h 709"/>
              <a:gd name="T50" fmla="*/ 2147483647 w 1050"/>
              <a:gd name="T51" fmla="*/ 2147483647 h 709"/>
              <a:gd name="T52" fmla="*/ 2147483647 w 1050"/>
              <a:gd name="T53" fmla="*/ 2147483647 h 709"/>
              <a:gd name="T54" fmla="*/ 2147483647 w 1050"/>
              <a:gd name="T55" fmla="*/ 2147483647 h 709"/>
              <a:gd name="T56" fmla="*/ 2147483647 w 1050"/>
              <a:gd name="T57" fmla="*/ 2147483647 h 709"/>
              <a:gd name="T58" fmla="*/ 2147483647 w 1050"/>
              <a:gd name="T59" fmla="*/ 2147483647 h 709"/>
              <a:gd name="T60" fmla="*/ 2147483647 w 1050"/>
              <a:gd name="T61" fmla="*/ 2147483647 h 709"/>
              <a:gd name="T62" fmla="*/ 2147483647 w 1050"/>
              <a:gd name="T63" fmla="*/ 2147483647 h 709"/>
              <a:gd name="T64" fmla="*/ 2147483647 w 1050"/>
              <a:gd name="T65" fmla="*/ 2147483647 h 709"/>
              <a:gd name="T66" fmla="*/ 2147483647 w 1050"/>
              <a:gd name="T67" fmla="*/ 2147483647 h 709"/>
              <a:gd name="T68" fmla="*/ 2147483647 w 1050"/>
              <a:gd name="T69" fmla="*/ 2147483647 h 709"/>
              <a:gd name="T70" fmla="*/ 2147483647 w 1050"/>
              <a:gd name="T71" fmla="*/ 2147483647 h 709"/>
              <a:gd name="T72" fmla="*/ 2147483647 w 1050"/>
              <a:gd name="T73" fmla="*/ 2147483647 h 709"/>
              <a:gd name="T74" fmla="*/ 2147483647 w 1050"/>
              <a:gd name="T75" fmla="*/ 2147483647 h 709"/>
              <a:gd name="T76" fmla="*/ 2147483647 w 1050"/>
              <a:gd name="T77" fmla="*/ 2147483647 h 709"/>
              <a:gd name="T78" fmla="*/ 2147483647 w 1050"/>
              <a:gd name="T79" fmla="*/ 2147483647 h 709"/>
              <a:gd name="T80" fmla="*/ 2147483647 w 1050"/>
              <a:gd name="T81" fmla="*/ 2147483647 h 709"/>
              <a:gd name="T82" fmla="*/ 2147483647 w 1050"/>
              <a:gd name="T83" fmla="*/ 2147483647 h 709"/>
              <a:gd name="T84" fmla="*/ 2147483647 w 1050"/>
              <a:gd name="T85" fmla="*/ 2147483647 h 709"/>
              <a:gd name="T86" fmla="*/ 2147483647 w 1050"/>
              <a:gd name="T87" fmla="*/ 0 h 709"/>
              <a:gd name="T88" fmla="*/ 2147483647 w 1050"/>
              <a:gd name="T89" fmla="*/ 2147483647 h 709"/>
              <a:gd name="T90" fmla="*/ 2147483647 w 1050"/>
              <a:gd name="T91" fmla="*/ 2147483647 h 709"/>
              <a:gd name="T92" fmla="*/ 2147483647 w 1050"/>
              <a:gd name="T93" fmla="*/ 2147483647 h 709"/>
              <a:gd name="T94" fmla="*/ 2147483647 w 1050"/>
              <a:gd name="T95" fmla="*/ 2147483647 h 709"/>
              <a:gd name="T96" fmla="*/ 2147483647 w 1050"/>
              <a:gd name="T97" fmla="*/ 2147483647 h 709"/>
              <a:gd name="T98" fmla="*/ 2147483647 w 1050"/>
              <a:gd name="T99" fmla="*/ 2147483647 h 709"/>
              <a:gd name="T100" fmla="*/ 2147483647 w 1050"/>
              <a:gd name="T101" fmla="*/ 2147483647 h 709"/>
              <a:gd name="T102" fmla="*/ 2147483647 w 1050"/>
              <a:gd name="T103" fmla="*/ 2147483647 h 709"/>
              <a:gd name="T104" fmla="*/ 2147483647 w 1050"/>
              <a:gd name="T105" fmla="*/ 2147483647 h 709"/>
              <a:gd name="T106" fmla="*/ 2147483647 w 1050"/>
              <a:gd name="T107" fmla="*/ 2147483647 h 709"/>
              <a:gd name="T108" fmla="*/ 2147483647 w 1050"/>
              <a:gd name="T109" fmla="*/ 2147483647 h 709"/>
              <a:gd name="T110" fmla="*/ 2147483647 w 1050"/>
              <a:gd name="T111" fmla="*/ 2147483647 h 709"/>
              <a:gd name="T112" fmla="*/ 2147483647 w 1050"/>
              <a:gd name="T113" fmla="*/ 2147483647 h 709"/>
              <a:gd name="T114" fmla="*/ 2147483647 w 1050"/>
              <a:gd name="T115" fmla="*/ 2147483647 h 709"/>
              <a:gd name="T116" fmla="*/ 2147483647 w 1050"/>
              <a:gd name="T117" fmla="*/ 2147483647 h 709"/>
              <a:gd name="T118" fmla="*/ 2147483647 w 1050"/>
              <a:gd name="T119" fmla="*/ 2147483647 h 709"/>
              <a:gd name="T120" fmla="*/ 2147483647 w 1050"/>
              <a:gd name="T121" fmla="*/ 2147483647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Freeform 82"/>
          <p:cNvSpPr>
            <a:spLocks/>
          </p:cNvSpPr>
          <p:nvPr/>
        </p:nvSpPr>
        <p:spPr bwMode="auto">
          <a:xfrm rot="10800000">
            <a:off x="6283488" y="2507339"/>
            <a:ext cx="956656" cy="534582"/>
          </a:xfrm>
          <a:custGeom>
            <a:avLst/>
            <a:gdLst>
              <a:gd name="T0" fmla="*/ 2147483647 w 1221"/>
              <a:gd name="T1" fmla="*/ 0 h 540"/>
              <a:gd name="T2" fmla="*/ 2147483647 w 1221"/>
              <a:gd name="T3" fmla="*/ 2147483647 h 540"/>
              <a:gd name="T4" fmla="*/ 2147483647 w 1221"/>
              <a:gd name="T5" fmla="*/ 2147483647 h 540"/>
              <a:gd name="T6" fmla="*/ 2147483647 w 1221"/>
              <a:gd name="T7" fmla="*/ 2147483647 h 540"/>
              <a:gd name="T8" fmla="*/ 2147483647 w 1221"/>
              <a:gd name="T9" fmla="*/ 2147483647 h 540"/>
              <a:gd name="T10" fmla="*/ 2147483647 w 1221"/>
              <a:gd name="T11" fmla="*/ 2147483647 h 540"/>
              <a:gd name="T12" fmla="*/ 2147483647 w 1221"/>
              <a:gd name="T13" fmla="*/ 2147483647 h 540"/>
              <a:gd name="T14" fmla="*/ 2147483647 w 1221"/>
              <a:gd name="T15" fmla="*/ 2147483647 h 540"/>
              <a:gd name="T16" fmla="*/ 2147483647 w 1221"/>
              <a:gd name="T17" fmla="*/ 2147483647 h 540"/>
              <a:gd name="T18" fmla="*/ 2147483647 w 1221"/>
              <a:gd name="T19" fmla="*/ 2147483647 h 540"/>
              <a:gd name="T20" fmla="*/ 2147483647 w 1221"/>
              <a:gd name="T21" fmla="*/ 2147483647 h 540"/>
              <a:gd name="T22" fmla="*/ 2147483647 w 1221"/>
              <a:gd name="T23" fmla="*/ 2147483647 h 540"/>
              <a:gd name="T24" fmla="*/ 2147483647 w 1221"/>
              <a:gd name="T25" fmla="*/ 2147483647 h 540"/>
              <a:gd name="T26" fmla="*/ 2147483647 w 1221"/>
              <a:gd name="T27" fmla="*/ 2147483647 h 540"/>
              <a:gd name="T28" fmla="*/ 2147483647 w 1221"/>
              <a:gd name="T29" fmla="*/ 2147483647 h 540"/>
              <a:gd name="T30" fmla="*/ 2147483647 w 1221"/>
              <a:gd name="T31" fmla="*/ 2147483647 h 540"/>
              <a:gd name="T32" fmla="*/ 2147483647 w 1221"/>
              <a:gd name="T33" fmla="*/ 2147483647 h 540"/>
              <a:gd name="T34" fmla="*/ 2147483647 w 1221"/>
              <a:gd name="T35" fmla="*/ 2147483647 h 540"/>
              <a:gd name="T36" fmla="*/ 2147483647 w 1221"/>
              <a:gd name="T37" fmla="*/ 2147483647 h 540"/>
              <a:gd name="T38" fmla="*/ 2147483647 w 1221"/>
              <a:gd name="T39" fmla="*/ 2147483647 h 540"/>
              <a:gd name="T40" fmla="*/ 2147483647 w 1221"/>
              <a:gd name="T41" fmla="*/ 2147483647 h 540"/>
              <a:gd name="T42" fmla="*/ 2147483647 w 1221"/>
              <a:gd name="T43" fmla="*/ 2147483647 h 540"/>
              <a:gd name="T44" fmla="*/ 2147483647 w 1221"/>
              <a:gd name="T45" fmla="*/ 2147483647 h 540"/>
              <a:gd name="T46" fmla="*/ 2147483647 w 1221"/>
              <a:gd name="T47" fmla="*/ 2147483647 h 540"/>
              <a:gd name="T48" fmla="*/ 2147483647 w 1221"/>
              <a:gd name="T49" fmla="*/ 2147483647 h 540"/>
              <a:gd name="T50" fmla="*/ 2147483647 w 1221"/>
              <a:gd name="T51" fmla="*/ 2147483647 h 540"/>
              <a:gd name="T52" fmla="*/ 2147483647 w 1221"/>
              <a:gd name="T53" fmla="*/ 2147483647 h 540"/>
              <a:gd name="T54" fmla="*/ 2147483647 w 1221"/>
              <a:gd name="T55" fmla="*/ 2147483647 h 540"/>
              <a:gd name="T56" fmla="*/ 2147483647 w 1221"/>
              <a:gd name="T57" fmla="*/ 2147483647 h 540"/>
              <a:gd name="T58" fmla="*/ 2147483647 w 1221"/>
              <a:gd name="T59" fmla="*/ 2147483647 h 540"/>
              <a:gd name="T60" fmla="*/ 2147483647 w 1221"/>
              <a:gd name="T61" fmla="*/ 2147483647 h 540"/>
              <a:gd name="T62" fmla="*/ 2147483647 w 1221"/>
              <a:gd name="T63" fmla="*/ 2147483647 h 540"/>
              <a:gd name="T64" fmla="*/ 2147483647 w 1221"/>
              <a:gd name="T65" fmla="*/ 2147483647 h 540"/>
              <a:gd name="T66" fmla="*/ 2147483647 w 1221"/>
              <a:gd name="T67" fmla="*/ 2147483647 h 540"/>
              <a:gd name="T68" fmla="*/ 2147483647 w 1221"/>
              <a:gd name="T69" fmla="*/ 2147483647 h 540"/>
              <a:gd name="T70" fmla="*/ 2147483647 w 1221"/>
              <a:gd name="T71" fmla="*/ 2147483647 h 540"/>
              <a:gd name="T72" fmla="*/ 2147483647 w 1221"/>
              <a:gd name="T73" fmla="*/ 2147483647 h 540"/>
              <a:gd name="T74" fmla="*/ 2147483647 w 1221"/>
              <a:gd name="T75" fmla="*/ 2147483647 h 540"/>
              <a:gd name="T76" fmla="*/ 2147483647 w 1221"/>
              <a:gd name="T77" fmla="*/ 2147483647 h 540"/>
              <a:gd name="T78" fmla="*/ 2147483647 w 1221"/>
              <a:gd name="T79" fmla="*/ 2147483647 h 540"/>
              <a:gd name="T80" fmla="*/ 2147483647 w 1221"/>
              <a:gd name="T81" fmla="*/ 2147483647 h 540"/>
              <a:gd name="T82" fmla="*/ 2147483647 w 1221"/>
              <a:gd name="T83" fmla="*/ 2147483647 h 540"/>
              <a:gd name="T84" fmla="*/ 2147483647 w 1221"/>
              <a:gd name="T85" fmla="*/ 2147483647 h 540"/>
              <a:gd name="T86" fmla="*/ 2147483647 w 1221"/>
              <a:gd name="T87" fmla="*/ 2147483647 h 540"/>
              <a:gd name="T88" fmla="*/ 2147483647 w 1221"/>
              <a:gd name="T89" fmla="*/ 2147483647 h 540"/>
              <a:gd name="T90" fmla="*/ 2147483647 w 1221"/>
              <a:gd name="T91" fmla="*/ 2147483647 h 540"/>
              <a:gd name="T92" fmla="*/ 2147483647 w 1221"/>
              <a:gd name="T93" fmla="*/ 2147483647 h 540"/>
              <a:gd name="T94" fmla="*/ 2147483647 w 1221"/>
              <a:gd name="T95" fmla="*/ 2147483647 h 540"/>
              <a:gd name="T96" fmla="*/ 2147483647 w 1221"/>
              <a:gd name="T97" fmla="*/ 2147483647 h 540"/>
              <a:gd name="T98" fmla="*/ 2147483647 w 1221"/>
              <a:gd name="T99" fmla="*/ 2147483647 h 540"/>
              <a:gd name="T100" fmla="*/ 2147483647 w 1221"/>
              <a:gd name="T101" fmla="*/ 2147483647 h 540"/>
              <a:gd name="T102" fmla="*/ 2147483647 w 1221"/>
              <a:gd name="T103" fmla="*/ 2147483647 h 540"/>
              <a:gd name="T104" fmla="*/ 2147483647 w 1221"/>
              <a:gd name="T105" fmla="*/ 2147483647 h 540"/>
              <a:gd name="T106" fmla="*/ 2147483647 w 1221"/>
              <a:gd name="T107" fmla="*/ 2147483647 h 540"/>
              <a:gd name="T108" fmla="*/ 2147483647 w 1221"/>
              <a:gd name="T109" fmla="*/ 2147483647 h 540"/>
              <a:gd name="T110" fmla="*/ 2147483647 w 1221"/>
              <a:gd name="T111" fmla="*/ 2147483647 h 540"/>
              <a:gd name="T112" fmla="*/ 2147483647 w 1221"/>
              <a:gd name="T113" fmla="*/ 2147483647 h 540"/>
              <a:gd name="T114" fmla="*/ 2147483647 w 1221"/>
              <a:gd name="T115" fmla="*/ 2147483647 h 540"/>
              <a:gd name="T116" fmla="*/ 2147483647 w 1221"/>
              <a:gd name="T117" fmla="*/ 2147483647 h 540"/>
              <a:gd name="T118" fmla="*/ 2147483647 w 1221"/>
              <a:gd name="T119" fmla="*/ 2147483647 h 540"/>
              <a:gd name="T120" fmla="*/ 2147483647 w 1221"/>
              <a:gd name="T121" fmla="*/ 2147483647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Freeform 83"/>
          <p:cNvSpPr>
            <a:spLocks/>
          </p:cNvSpPr>
          <p:nvPr/>
        </p:nvSpPr>
        <p:spPr bwMode="auto">
          <a:xfrm>
            <a:off x="6349000" y="5083829"/>
            <a:ext cx="795119" cy="631972"/>
          </a:xfrm>
          <a:custGeom>
            <a:avLst/>
            <a:gdLst>
              <a:gd name="T0" fmla="*/ 2147483647 w 1009"/>
              <a:gd name="T1" fmla="*/ 2147483647 h 635"/>
              <a:gd name="T2" fmla="*/ 2147483647 w 1009"/>
              <a:gd name="T3" fmla="*/ 2147483647 h 635"/>
              <a:gd name="T4" fmla="*/ 2147483647 w 1009"/>
              <a:gd name="T5" fmla="*/ 2147483647 h 635"/>
              <a:gd name="T6" fmla="*/ 2147483647 w 1009"/>
              <a:gd name="T7" fmla="*/ 2147483647 h 635"/>
              <a:gd name="T8" fmla="*/ 2147483647 w 1009"/>
              <a:gd name="T9" fmla="*/ 2147483647 h 635"/>
              <a:gd name="T10" fmla="*/ 2147483647 w 1009"/>
              <a:gd name="T11" fmla="*/ 2147483647 h 635"/>
              <a:gd name="T12" fmla="*/ 2147483647 w 1009"/>
              <a:gd name="T13" fmla="*/ 2147483647 h 635"/>
              <a:gd name="T14" fmla="*/ 2147483647 w 1009"/>
              <a:gd name="T15" fmla="*/ 2147483647 h 635"/>
              <a:gd name="T16" fmla="*/ 2147483647 w 1009"/>
              <a:gd name="T17" fmla="*/ 2147483647 h 635"/>
              <a:gd name="T18" fmla="*/ 2147483647 w 1009"/>
              <a:gd name="T19" fmla="*/ 2147483647 h 635"/>
              <a:gd name="T20" fmla="*/ 2147483647 w 1009"/>
              <a:gd name="T21" fmla="*/ 2147483647 h 635"/>
              <a:gd name="T22" fmla="*/ 2147483647 w 1009"/>
              <a:gd name="T23" fmla="*/ 2147483647 h 635"/>
              <a:gd name="T24" fmla="*/ 2147483647 w 1009"/>
              <a:gd name="T25" fmla="*/ 2147483647 h 635"/>
              <a:gd name="T26" fmla="*/ 2147483647 w 1009"/>
              <a:gd name="T27" fmla="*/ 2147483647 h 635"/>
              <a:gd name="T28" fmla="*/ 2147483647 w 1009"/>
              <a:gd name="T29" fmla="*/ 2147483647 h 635"/>
              <a:gd name="T30" fmla="*/ 2147483647 w 1009"/>
              <a:gd name="T31" fmla="*/ 2147483647 h 635"/>
              <a:gd name="T32" fmla="*/ 2147483647 w 1009"/>
              <a:gd name="T33" fmla="*/ 2147483647 h 635"/>
              <a:gd name="T34" fmla="*/ 2147483647 w 1009"/>
              <a:gd name="T35" fmla="*/ 2147483647 h 635"/>
              <a:gd name="T36" fmla="*/ 2147483647 w 1009"/>
              <a:gd name="T37" fmla="*/ 2147483647 h 635"/>
              <a:gd name="T38" fmla="*/ 2147483647 w 1009"/>
              <a:gd name="T39" fmla="*/ 2147483647 h 635"/>
              <a:gd name="T40" fmla="*/ 2147483647 w 1009"/>
              <a:gd name="T41" fmla="*/ 2147483647 h 635"/>
              <a:gd name="T42" fmla="*/ 2147483647 w 1009"/>
              <a:gd name="T43" fmla="*/ 2147483647 h 635"/>
              <a:gd name="T44" fmla="*/ 2147483647 w 1009"/>
              <a:gd name="T45" fmla="*/ 2147483647 h 635"/>
              <a:gd name="T46" fmla="*/ 2147483647 w 1009"/>
              <a:gd name="T47" fmla="*/ 2147483647 h 635"/>
              <a:gd name="T48" fmla="*/ 2147483647 w 1009"/>
              <a:gd name="T49" fmla="*/ 2147483647 h 635"/>
              <a:gd name="T50" fmla="*/ 2147483647 w 1009"/>
              <a:gd name="T51" fmla="*/ 2147483647 h 635"/>
              <a:gd name="T52" fmla="*/ 2147483647 w 1009"/>
              <a:gd name="T53" fmla="*/ 2147483647 h 635"/>
              <a:gd name="T54" fmla="*/ 2147483647 w 1009"/>
              <a:gd name="T55" fmla="*/ 2147483647 h 635"/>
              <a:gd name="T56" fmla="*/ 2147483647 w 1009"/>
              <a:gd name="T57" fmla="*/ 2147483647 h 635"/>
              <a:gd name="T58" fmla="*/ 2147483647 w 1009"/>
              <a:gd name="T59" fmla="*/ 2147483647 h 635"/>
              <a:gd name="T60" fmla="*/ 2147483647 w 1009"/>
              <a:gd name="T61" fmla="*/ 2147483647 h 635"/>
              <a:gd name="T62" fmla="*/ 2147483647 w 1009"/>
              <a:gd name="T63" fmla="*/ 2147483647 h 635"/>
              <a:gd name="T64" fmla="*/ 2147483647 w 1009"/>
              <a:gd name="T65" fmla="*/ 2147483647 h 635"/>
              <a:gd name="T66" fmla="*/ 2147483647 w 1009"/>
              <a:gd name="T67" fmla="*/ 2147483647 h 635"/>
              <a:gd name="T68" fmla="*/ 2147483647 w 1009"/>
              <a:gd name="T69" fmla="*/ 2147483647 h 635"/>
              <a:gd name="T70" fmla="*/ 2147483647 w 1009"/>
              <a:gd name="T71" fmla="*/ 2147483647 h 635"/>
              <a:gd name="T72" fmla="*/ 2147483647 w 1009"/>
              <a:gd name="T73" fmla="*/ 2147483647 h 635"/>
              <a:gd name="T74" fmla="*/ 2147483647 w 1009"/>
              <a:gd name="T75" fmla="*/ 2147483647 h 635"/>
              <a:gd name="T76" fmla="*/ 2147483647 w 1009"/>
              <a:gd name="T77" fmla="*/ 2147483647 h 635"/>
              <a:gd name="T78" fmla="*/ 2147483647 w 1009"/>
              <a:gd name="T79" fmla="*/ 2147483647 h 635"/>
              <a:gd name="T80" fmla="*/ 2147483647 w 1009"/>
              <a:gd name="T81" fmla="*/ 2147483647 h 635"/>
              <a:gd name="T82" fmla="*/ 2147483647 w 1009"/>
              <a:gd name="T83" fmla="*/ 2147483647 h 635"/>
              <a:gd name="T84" fmla="*/ 2147483647 w 1009"/>
              <a:gd name="T85" fmla="*/ 2147483647 h 635"/>
              <a:gd name="T86" fmla="*/ 2147483647 w 1009"/>
              <a:gd name="T87" fmla="*/ 2147483647 h 635"/>
              <a:gd name="T88" fmla="*/ 2147483647 w 1009"/>
              <a:gd name="T89" fmla="*/ 2147483647 h 635"/>
              <a:gd name="T90" fmla="*/ 2147483647 w 1009"/>
              <a:gd name="T91" fmla="*/ 2147483647 h 635"/>
              <a:gd name="T92" fmla="*/ 2147483647 w 1009"/>
              <a:gd name="T93" fmla="*/ 2147483647 h 635"/>
              <a:gd name="T94" fmla="*/ 2147483647 w 1009"/>
              <a:gd name="T95" fmla="*/ 2147483647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9966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Freeform 84"/>
          <p:cNvSpPr>
            <a:spLocks/>
          </p:cNvSpPr>
          <p:nvPr/>
        </p:nvSpPr>
        <p:spPr bwMode="auto">
          <a:xfrm>
            <a:off x="5071750" y="5169356"/>
            <a:ext cx="857939" cy="526114"/>
          </a:xfrm>
          <a:custGeom>
            <a:avLst/>
            <a:gdLst>
              <a:gd name="T0" fmla="*/ 2147483647 w 1092"/>
              <a:gd name="T1" fmla="*/ 2147483647 h 531"/>
              <a:gd name="T2" fmla="*/ 2147483647 w 1092"/>
              <a:gd name="T3" fmla="*/ 2147483647 h 531"/>
              <a:gd name="T4" fmla="*/ 2147483647 w 1092"/>
              <a:gd name="T5" fmla="*/ 2147483647 h 531"/>
              <a:gd name="T6" fmla="*/ 2147483647 w 1092"/>
              <a:gd name="T7" fmla="*/ 2147483647 h 531"/>
              <a:gd name="T8" fmla="*/ 2147483647 w 1092"/>
              <a:gd name="T9" fmla="*/ 2147483647 h 531"/>
              <a:gd name="T10" fmla="*/ 2147483647 w 1092"/>
              <a:gd name="T11" fmla="*/ 2147483647 h 531"/>
              <a:gd name="T12" fmla="*/ 2147483647 w 1092"/>
              <a:gd name="T13" fmla="*/ 0 h 531"/>
              <a:gd name="T14" fmla="*/ 2147483647 w 1092"/>
              <a:gd name="T15" fmla="*/ 2147483647 h 531"/>
              <a:gd name="T16" fmla="*/ 2147483647 w 1092"/>
              <a:gd name="T17" fmla="*/ 2147483647 h 531"/>
              <a:gd name="T18" fmla="*/ 2147483647 w 1092"/>
              <a:gd name="T19" fmla="*/ 2147483647 h 531"/>
              <a:gd name="T20" fmla="*/ 2147483647 w 1092"/>
              <a:gd name="T21" fmla="*/ 2147483647 h 531"/>
              <a:gd name="T22" fmla="*/ 2147483647 w 1092"/>
              <a:gd name="T23" fmla="*/ 2147483647 h 531"/>
              <a:gd name="T24" fmla="*/ 2147483647 w 1092"/>
              <a:gd name="T25" fmla="*/ 2147483647 h 531"/>
              <a:gd name="T26" fmla="*/ 2147483647 w 1092"/>
              <a:gd name="T27" fmla="*/ 2147483647 h 531"/>
              <a:gd name="T28" fmla="*/ 2147483647 w 1092"/>
              <a:gd name="T29" fmla="*/ 2147483647 h 531"/>
              <a:gd name="T30" fmla="*/ 2147483647 w 1092"/>
              <a:gd name="T31" fmla="*/ 2147483647 h 531"/>
              <a:gd name="T32" fmla="*/ 2147483647 w 1092"/>
              <a:gd name="T33" fmla="*/ 2147483647 h 531"/>
              <a:gd name="T34" fmla="*/ 2147483647 w 1092"/>
              <a:gd name="T35" fmla="*/ 2147483647 h 531"/>
              <a:gd name="T36" fmla="*/ 2147483647 w 1092"/>
              <a:gd name="T37" fmla="*/ 2147483647 h 531"/>
              <a:gd name="T38" fmla="*/ 2147483647 w 1092"/>
              <a:gd name="T39" fmla="*/ 2147483647 h 531"/>
              <a:gd name="T40" fmla="*/ 2147483647 w 1092"/>
              <a:gd name="T41" fmla="*/ 2147483647 h 531"/>
              <a:gd name="T42" fmla="*/ 2147483647 w 1092"/>
              <a:gd name="T43" fmla="*/ 2147483647 h 531"/>
              <a:gd name="T44" fmla="*/ 2147483647 w 1092"/>
              <a:gd name="T45" fmla="*/ 2147483647 h 531"/>
              <a:gd name="T46" fmla="*/ 2147483647 w 1092"/>
              <a:gd name="T47" fmla="*/ 2147483647 h 531"/>
              <a:gd name="T48" fmla="*/ 2147483647 w 1092"/>
              <a:gd name="T49" fmla="*/ 2147483647 h 531"/>
              <a:gd name="T50" fmla="*/ 2147483647 w 1092"/>
              <a:gd name="T51" fmla="*/ 2147483647 h 531"/>
              <a:gd name="T52" fmla="*/ 2147483647 w 1092"/>
              <a:gd name="T53" fmla="*/ 2147483647 h 531"/>
              <a:gd name="T54" fmla="*/ 2147483647 w 1092"/>
              <a:gd name="T55" fmla="*/ 2147483647 h 531"/>
              <a:gd name="T56" fmla="*/ 2147483647 w 1092"/>
              <a:gd name="T57" fmla="*/ 2147483647 h 531"/>
              <a:gd name="T58" fmla="*/ 2147483647 w 1092"/>
              <a:gd name="T59" fmla="*/ 2147483647 h 531"/>
              <a:gd name="T60" fmla="*/ 2147483647 w 1092"/>
              <a:gd name="T61" fmla="*/ 2147483647 h 531"/>
              <a:gd name="T62" fmla="*/ 2147483647 w 1092"/>
              <a:gd name="T63" fmla="*/ 2147483647 h 531"/>
              <a:gd name="T64" fmla="*/ 2147483647 w 1092"/>
              <a:gd name="T65" fmla="*/ 2147483647 h 531"/>
              <a:gd name="T66" fmla="*/ 2147483647 w 1092"/>
              <a:gd name="T67" fmla="*/ 2147483647 h 531"/>
              <a:gd name="T68" fmla="*/ 2147483647 w 1092"/>
              <a:gd name="T69" fmla="*/ 2147483647 h 531"/>
              <a:gd name="T70" fmla="*/ 2147483647 w 1092"/>
              <a:gd name="T71" fmla="*/ 2147483647 h 531"/>
              <a:gd name="T72" fmla="*/ 2147483647 w 1092"/>
              <a:gd name="T73" fmla="*/ 2147483647 h 531"/>
              <a:gd name="T74" fmla="*/ 2147483647 w 1092"/>
              <a:gd name="T75" fmla="*/ 2147483647 h 531"/>
              <a:gd name="T76" fmla="*/ 2147483647 w 1092"/>
              <a:gd name="T77" fmla="*/ 2147483647 h 531"/>
              <a:gd name="T78" fmla="*/ 2147483647 w 1092"/>
              <a:gd name="T79" fmla="*/ 2147483647 h 531"/>
              <a:gd name="T80" fmla="*/ 2147483647 w 1092"/>
              <a:gd name="T81" fmla="*/ 2147483647 h 531"/>
              <a:gd name="T82" fmla="*/ 2147483647 w 1092"/>
              <a:gd name="T83" fmla="*/ 2147483647 h 531"/>
              <a:gd name="T84" fmla="*/ 2147483647 w 1092"/>
              <a:gd name="T85" fmla="*/ 2147483647 h 531"/>
              <a:gd name="T86" fmla="*/ 2147483647 w 1092"/>
              <a:gd name="T87" fmla="*/ 2147483647 h 531"/>
              <a:gd name="T88" fmla="*/ 2147483647 w 1092"/>
              <a:gd name="T89" fmla="*/ 2147483647 h 531"/>
              <a:gd name="T90" fmla="*/ 2147483647 w 1092"/>
              <a:gd name="T91" fmla="*/ 2147483647 h 531"/>
              <a:gd name="T92" fmla="*/ 2147483647 w 1092"/>
              <a:gd name="T93" fmla="*/ 2147483647 h 531"/>
              <a:gd name="T94" fmla="*/ 2147483647 w 1092"/>
              <a:gd name="T95" fmla="*/ 2147483647 h 531"/>
              <a:gd name="T96" fmla="*/ 2147483647 w 1092"/>
              <a:gd name="T97" fmla="*/ 2147483647 h 531"/>
              <a:gd name="T98" fmla="*/ 2147483647 w 1092"/>
              <a:gd name="T99" fmla="*/ 2147483647 h 531"/>
              <a:gd name="T100" fmla="*/ 2147483647 w 1092"/>
              <a:gd name="T101" fmla="*/ 2147483647 h 531"/>
              <a:gd name="T102" fmla="*/ 2147483647 w 1092"/>
              <a:gd name="T103" fmla="*/ 2147483647 h 531"/>
              <a:gd name="T104" fmla="*/ 2147483647 w 1092"/>
              <a:gd name="T105" fmla="*/ 2147483647 h 531"/>
              <a:gd name="T106" fmla="*/ 2147483647 w 1092"/>
              <a:gd name="T107" fmla="*/ 2147483647 h 531"/>
              <a:gd name="T108" fmla="*/ 2147483647 w 1092"/>
              <a:gd name="T109" fmla="*/ 2147483647 h 531"/>
              <a:gd name="T110" fmla="*/ 2147483647 w 1092"/>
              <a:gd name="T111" fmla="*/ 2147483647 h 531"/>
              <a:gd name="T112" fmla="*/ 2147483647 w 1092"/>
              <a:gd name="T113" fmla="*/ 2147483647 h 531"/>
              <a:gd name="T114" fmla="*/ 2147483647 w 1092"/>
              <a:gd name="T115" fmla="*/ 2147483647 h 531"/>
              <a:gd name="T116" fmla="*/ 2147483647 w 1092"/>
              <a:gd name="T117" fmla="*/ 2147483647 h 531"/>
              <a:gd name="T118" fmla="*/ 0 w 1092"/>
              <a:gd name="T119" fmla="*/ 2147483647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9F3FD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Freeform 85"/>
          <p:cNvSpPr>
            <a:spLocks/>
          </p:cNvSpPr>
          <p:nvPr/>
        </p:nvSpPr>
        <p:spPr bwMode="auto">
          <a:xfrm rot="10800000">
            <a:off x="5253523" y="1610751"/>
            <a:ext cx="1007809" cy="535641"/>
          </a:xfrm>
          <a:custGeom>
            <a:avLst/>
            <a:gdLst>
              <a:gd name="T0" fmla="*/ 2147483647 w 1279"/>
              <a:gd name="T1" fmla="*/ 2147483647 h 542"/>
              <a:gd name="T2" fmla="*/ 2147483647 w 1279"/>
              <a:gd name="T3" fmla="*/ 2147483647 h 542"/>
              <a:gd name="T4" fmla="*/ 2147483647 w 1279"/>
              <a:gd name="T5" fmla="*/ 2147483647 h 542"/>
              <a:gd name="T6" fmla="*/ 2147483647 w 1279"/>
              <a:gd name="T7" fmla="*/ 2147483647 h 542"/>
              <a:gd name="T8" fmla="*/ 2147483647 w 1279"/>
              <a:gd name="T9" fmla="*/ 2147483647 h 542"/>
              <a:gd name="T10" fmla="*/ 2147483647 w 1279"/>
              <a:gd name="T11" fmla="*/ 2147483647 h 542"/>
              <a:gd name="T12" fmla="*/ 2147483647 w 1279"/>
              <a:gd name="T13" fmla="*/ 2147483647 h 542"/>
              <a:gd name="T14" fmla="*/ 2147483647 w 1279"/>
              <a:gd name="T15" fmla="*/ 2147483647 h 542"/>
              <a:gd name="T16" fmla="*/ 2147483647 w 1279"/>
              <a:gd name="T17" fmla="*/ 2147483647 h 542"/>
              <a:gd name="T18" fmla="*/ 2147483647 w 1279"/>
              <a:gd name="T19" fmla="*/ 2147483647 h 542"/>
              <a:gd name="T20" fmla="*/ 2147483647 w 1279"/>
              <a:gd name="T21" fmla="*/ 2147483647 h 542"/>
              <a:gd name="T22" fmla="*/ 2147483647 w 1279"/>
              <a:gd name="T23" fmla="*/ 2147483647 h 542"/>
              <a:gd name="T24" fmla="*/ 2147483647 w 1279"/>
              <a:gd name="T25" fmla="*/ 2147483647 h 542"/>
              <a:gd name="T26" fmla="*/ 2147483647 w 1279"/>
              <a:gd name="T27" fmla="*/ 2147483647 h 542"/>
              <a:gd name="T28" fmla="*/ 2147483647 w 1279"/>
              <a:gd name="T29" fmla="*/ 2147483647 h 542"/>
              <a:gd name="T30" fmla="*/ 2147483647 w 1279"/>
              <a:gd name="T31" fmla="*/ 2147483647 h 542"/>
              <a:gd name="T32" fmla="*/ 2147483647 w 1279"/>
              <a:gd name="T33" fmla="*/ 2147483647 h 542"/>
              <a:gd name="T34" fmla="*/ 2147483647 w 1279"/>
              <a:gd name="T35" fmla="*/ 2147483647 h 542"/>
              <a:gd name="T36" fmla="*/ 2147483647 w 1279"/>
              <a:gd name="T37" fmla="*/ 2147483647 h 542"/>
              <a:gd name="T38" fmla="*/ 2147483647 w 1279"/>
              <a:gd name="T39" fmla="*/ 0 h 542"/>
              <a:gd name="T40" fmla="*/ 2147483647 w 1279"/>
              <a:gd name="T41" fmla="*/ 2147483647 h 542"/>
              <a:gd name="T42" fmla="*/ 2147483647 w 1279"/>
              <a:gd name="T43" fmla="*/ 2147483647 h 542"/>
              <a:gd name="T44" fmla="*/ 2147483647 w 1279"/>
              <a:gd name="T45" fmla="*/ 2147483647 h 542"/>
              <a:gd name="T46" fmla="*/ 2147483647 w 1279"/>
              <a:gd name="T47" fmla="*/ 2147483647 h 542"/>
              <a:gd name="T48" fmla="*/ 2147483647 w 1279"/>
              <a:gd name="T49" fmla="*/ 2147483647 h 542"/>
              <a:gd name="T50" fmla="*/ 2147483647 w 1279"/>
              <a:gd name="T51" fmla="*/ 2147483647 h 542"/>
              <a:gd name="T52" fmla="*/ 2147483647 w 1279"/>
              <a:gd name="T53" fmla="*/ 2147483647 h 542"/>
              <a:gd name="T54" fmla="*/ 2147483647 w 1279"/>
              <a:gd name="T55" fmla="*/ 2147483647 h 542"/>
              <a:gd name="T56" fmla="*/ 2147483647 w 1279"/>
              <a:gd name="T57" fmla="*/ 2147483647 h 542"/>
              <a:gd name="T58" fmla="*/ 2147483647 w 1279"/>
              <a:gd name="T59" fmla="*/ 2147483647 h 542"/>
              <a:gd name="T60" fmla="*/ 2147483647 w 1279"/>
              <a:gd name="T61" fmla="*/ 2147483647 h 542"/>
              <a:gd name="T62" fmla="*/ 2147483647 w 1279"/>
              <a:gd name="T63" fmla="*/ 2147483647 h 542"/>
              <a:gd name="T64" fmla="*/ 2147483647 w 1279"/>
              <a:gd name="T65" fmla="*/ 2147483647 h 542"/>
              <a:gd name="T66" fmla="*/ 2147483647 w 1279"/>
              <a:gd name="T67" fmla="*/ 2147483647 h 542"/>
              <a:gd name="T68" fmla="*/ 2147483647 w 1279"/>
              <a:gd name="T69" fmla="*/ 2147483647 h 542"/>
              <a:gd name="T70" fmla="*/ 2147483647 w 1279"/>
              <a:gd name="T71" fmla="*/ 2147483647 h 542"/>
              <a:gd name="T72" fmla="*/ 2147483647 w 1279"/>
              <a:gd name="T73" fmla="*/ 2147483647 h 542"/>
              <a:gd name="T74" fmla="*/ 2147483647 w 1279"/>
              <a:gd name="T75" fmla="*/ 2147483647 h 542"/>
              <a:gd name="T76" fmla="*/ 2147483647 w 1279"/>
              <a:gd name="T77" fmla="*/ 2147483647 h 542"/>
              <a:gd name="T78" fmla="*/ 2147483647 w 1279"/>
              <a:gd name="T79" fmla="*/ 2147483647 h 542"/>
              <a:gd name="T80" fmla="*/ 2147483647 w 1279"/>
              <a:gd name="T81" fmla="*/ 2147483647 h 542"/>
              <a:gd name="T82" fmla="*/ 2147483647 w 1279"/>
              <a:gd name="T83" fmla="*/ 2147483647 h 542"/>
              <a:gd name="T84" fmla="*/ 2147483647 w 1279"/>
              <a:gd name="T85" fmla="*/ 2147483647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00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Line 117"/>
          <p:cNvSpPr>
            <a:spLocks noChangeShapeType="1"/>
          </p:cNvSpPr>
          <p:nvPr/>
        </p:nvSpPr>
        <p:spPr bwMode="auto">
          <a:xfrm>
            <a:off x="5929689" y="2880506"/>
            <a:ext cx="586614" cy="12702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0" name="Freeform 71"/>
          <p:cNvSpPr>
            <a:spLocks/>
          </p:cNvSpPr>
          <p:nvPr/>
        </p:nvSpPr>
        <p:spPr bwMode="auto">
          <a:xfrm rot="10800000">
            <a:off x="5285124" y="2450705"/>
            <a:ext cx="673966" cy="64785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082209" y="1215736"/>
            <a:ext cx="2228495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err="1" smtClean="0"/>
              <a:t>DownloadActivity</a:t>
            </a:r>
            <a:r>
              <a:rPr lang="en-US" altLang="en-US" sz="1200" b="1" dirty="0" smtClean="0"/>
              <a:t> Process</a:t>
            </a:r>
            <a:endParaRPr lang="en-US" sz="1200" b="1" dirty="0"/>
          </a:p>
        </p:txBody>
      </p:sp>
      <p:sp>
        <p:nvSpPr>
          <p:cNvPr id="52" name="Rectangle 51"/>
          <p:cNvSpPr/>
          <p:nvPr/>
        </p:nvSpPr>
        <p:spPr>
          <a:xfrm>
            <a:off x="5048936" y="5801328"/>
            <a:ext cx="220765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err="1" smtClean="0"/>
              <a:t>DownloadService</a:t>
            </a:r>
            <a:r>
              <a:rPr lang="en-US" altLang="en-US" sz="1200" b="1" dirty="0" smtClean="0"/>
              <a:t> Process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798022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-86626" y="481464"/>
            <a:ext cx="9336505" cy="50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sz="3200" dirty="0" smtClean="0"/>
              <a:t>Execute Long-running Calls as Commands</a:t>
            </a:r>
          </a:p>
        </p:txBody>
      </p:sp>
      <p:sp>
        <p:nvSpPr>
          <p:cNvPr id="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476" y="1027080"/>
            <a:ext cx="9139524" cy="5181600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Solution</a:t>
            </a:r>
          </a:p>
          <a:p>
            <a:pPr marL="228600" lvl="1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Create a command processor that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separates a request to download an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image from service executing request</a:t>
            </a:r>
          </a:p>
          <a:p>
            <a:pPr marL="228600" lvl="1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endParaRPr lang="en-US" alt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" name="Freeform 53"/>
          <p:cNvSpPr>
            <a:spLocks/>
          </p:cNvSpPr>
          <p:nvPr/>
        </p:nvSpPr>
        <p:spPr bwMode="auto">
          <a:xfrm rot="6170687">
            <a:off x="8004443" y="1388903"/>
            <a:ext cx="950166" cy="900765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Freeform 71"/>
          <p:cNvSpPr>
            <a:spLocks/>
          </p:cNvSpPr>
          <p:nvPr/>
        </p:nvSpPr>
        <p:spPr bwMode="auto">
          <a:xfrm>
            <a:off x="4830467" y="1451927"/>
            <a:ext cx="877741" cy="79861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2"/>
          <p:cNvSpPr/>
          <p:nvPr/>
        </p:nvSpPr>
        <p:spPr bwMode="auto">
          <a:xfrm>
            <a:off x="5987765" y="2169151"/>
            <a:ext cx="2372643" cy="1469571"/>
          </a:xfrm>
          <a:custGeom>
            <a:avLst/>
            <a:gdLst>
              <a:gd name="connsiteX0" fmla="*/ 0 w 1948543"/>
              <a:gd name="connsiteY0" fmla="*/ 65315 h 707572"/>
              <a:gd name="connsiteX1" fmla="*/ 10886 w 1948543"/>
              <a:gd name="connsiteY1" fmla="*/ 707572 h 707572"/>
              <a:gd name="connsiteX2" fmla="*/ 1948543 w 1948543"/>
              <a:gd name="connsiteY2" fmla="*/ 707572 h 707572"/>
              <a:gd name="connsiteX3" fmla="*/ 1948543 w 1948543"/>
              <a:gd name="connsiteY3" fmla="*/ 0 h 707572"/>
              <a:gd name="connsiteX0" fmla="*/ 0 w 1948543"/>
              <a:gd name="connsiteY0" fmla="*/ 65315 h 707572"/>
              <a:gd name="connsiteX1" fmla="*/ 0 w 1948543"/>
              <a:gd name="connsiteY1" fmla="*/ 707572 h 707572"/>
              <a:gd name="connsiteX2" fmla="*/ 1948543 w 1948543"/>
              <a:gd name="connsiteY2" fmla="*/ 707572 h 707572"/>
              <a:gd name="connsiteX3" fmla="*/ 1948543 w 1948543"/>
              <a:gd name="connsiteY3" fmla="*/ 0 h 707572"/>
              <a:gd name="connsiteX0" fmla="*/ 0 w 1948543"/>
              <a:gd name="connsiteY0" fmla="*/ 391887 h 1034144"/>
              <a:gd name="connsiteX1" fmla="*/ 0 w 1948543"/>
              <a:gd name="connsiteY1" fmla="*/ 1034144 h 1034144"/>
              <a:gd name="connsiteX2" fmla="*/ 1948543 w 1948543"/>
              <a:gd name="connsiteY2" fmla="*/ 1034144 h 1034144"/>
              <a:gd name="connsiteX3" fmla="*/ 1948543 w 1948543"/>
              <a:gd name="connsiteY3" fmla="*/ 0 h 1034144"/>
              <a:gd name="connsiteX0" fmla="*/ 0 w 1948543"/>
              <a:gd name="connsiteY0" fmla="*/ 76201 h 1034144"/>
              <a:gd name="connsiteX1" fmla="*/ 0 w 1948543"/>
              <a:gd name="connsiteY1" fmla="*/ 1034144 h 1034144"/>
              <a:gd name="connsiteX2" fmla="*/ 1948543 w 1948543"/>
              <a:gd name="connsiteY2" fmla="*/ 1034144 h 1034144"/>
              <a:gd name="connsiteX3" fmla="*/ 1948543 w 1948543"/>
              <a:gd name="connsiteY3" fmla="*/ 0 h 1034144"/>
              <a:gd name="connsiteX0" fmla="*/ 0 w 1948543"/>
              <a:gd name="connsiteY0" fmla="*/ 0 h 1469571"/>
              <a:gd name="connsiteX1" fmla="*/ 0 w 1948543"/>
              <a:gd name="connsiteY1" fmla="*/ 1469571 h 1469571"/>
              <a:gd name="connsiteX2" fmla="*/ 1948543 w 1948543"/>
              <a:gd name="connsiteY2" fmla="*/ 1469571 h 1469571"/>
              <a:gd name="connsiteX3" fmla="*/ 1948543 w 1948543"/>
              <a:gd name="connsiteY3" fmla="*/ 435427 h 146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8543" h="1469571">
                <a:moveTo>
                  <a:pt x="0" y="0"/>
                </a:moveTo>
                <a:lnTo>
                  <a:pt x="0" y="1469571"/>
                </a:lnTo>
                <a:lnTo>
                  <a:pt x="1948543" y="1469571"/>
                </a:lnTo>
                <a:lnTo>
                  <a:pt x="1948543" y="435427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70" name="Group 11"/>
          <p:cNvGrpSpPr>
            <a:grpSpLocks noChangeAspect="1"/>
          </p:cNvGrpSpPr>
          <p:nvPr/>
        </p:nvGrpSpPr>
        <p:grpSpPr bwMode="auto">
          <a:xfrm>
            <a:off x="7435936" y="2321930"/>
            <a:ext cx="1565908" cy="1071222"/>
            <a:chOff x="1536" y="1815"/>
            <a:chExt cx="838" cy="489"/>
          </a:xfrm>
          <a:solidFill>
            <a:schemeClr val="bg1"/>
          </a:solidFill>
        </p:grpSpPr>
        <p:sp>
          <p:nvSpPr>
            <p:cNvPr id="71" name="Rectangle 12"/>
            <p:cNvSpPr>
              <a:spLocks noChangeAspect="1" noChangeArrowheads="1"/>
            </p:cNvSpPr>
            <p:nvPr/>
          </p:nvSpPr>
          <p:spPr bwMode="auto">
            <a:xfrm>
              <a:off x="1536" y="1815"/>
              <a:ext cx="838" cy="28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>
                <a:lnSpc>
                  <a:spcPct val="100000"/>
                </a:lnSpc>
              </a:pPr>
              <a:r>
                <a:rPr lang="de-DE" sz="1600" b="1" u="none" dirty="0" smtClean="0">
                  <a:latin typeface="Arial" pitchFamily="34" charset="0"/>
                  <a:cs typeface="Arial" pitchFamily="34" charset="0"/>
                </a:rPr>
                <a:t>Download</a:t>
              </a:r>
              <a:br>
                <a:rPr lang="de-DE" sz="1600" b="1" u="none" dirty="0" smtClean="0">
                  <a:latin typeface="Arial" pitchFamily="34" charset="0"/>
                  <a:cs typeface="Arial" pitchFamily="34" charset="0"/>
                </a:rPr>
              </a:br>
              <a:r>
                <a:rPr lang="de-DE" sz="1600" b="1" u="none" dirty="0" smtClean="0">
                  <a:latin typeface="Arial" pitchFamily="34" charset="0"/>
                  <a:cs typeface="Arial" pitchFamily="34" charset="0"/>
                </a:rPr>
                <a:t>Service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Rectangle 13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83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err="1" smtClean="0">
                  <a:latin typeface="Arial" pitchFamily="34" charset="0"/>
                  <a:cs typeface="Arial" pitchFamily="34" charset="0"/>
                </a:rPr>
                <a:t>onHandleIntent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6" name="Rectangle 10"/>
          <p:cNvSpPr>
            <a:spLocks noChangeAspect="1" noChangeArrowheads="1"/>
          </p:cNvSpPr>
          <p:nvPr/>
        </p:nvSpPr>
        <p:spPr bwMode="auto">
          <a:xfrm>
            <a:off x="5351056" y="1991690"/>
            <a:ext cx="1340010" cy="5176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defTabSz="762000" eaLnBrk="1" hangingPunct="1">
              <a:lnSpc>
                <a:spcPct val="100000"/>
              </a:lnSpc>
            </a:pP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Download</a:t>
            </a:r>
            <a:br>
              <a:rPr lang="en-US" sz="1600" b="1" u="none" dirty="0" smtClean="0">
                <a:latin typeface="Arial" pitchFamily="34" charset="0"/>
                <a:cs typeface="Arial" pitchFamily="34" charset="0"/>
              </a:rPr>
            </a:b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Activity</a:t>
            </a:r>
            <a:endParaRPr lang="en-US" sz="1600" u="non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7434941" y="2599828"/>
            <a:ext cx="300243" cy="312737"/>
            <a:chOff x="8327572" y="4328206"/>
            <a:chExt cx="300243" cy="312737"/>
          </a:xfrm>
        </p:grpSpPr>
        <p:grpSp>
          <p:nvGrpSpPr>
            <p:cNvPr id="86" name="Group 8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8" name="Straight Arrow Connector 87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95" name="Group 7"/>
          <p:cNvGrpSpPr>
            <a:grpSpLocks noChangeAspect="1"/>
          </p:cNvGrpSpPr>
          <p:nvPr/>
        </p:nvGrpSpPr>
        <p:grpSpPr bwMode="auto">
          <a:xfrm>
            <a:off x="5803745" y="2995873"/>
            <a:ext cx="1253800" cy="994550"/>
            <a:chOff x="1536" y="1850"/>
            <a:chExt cx="768" cy="454"/>
          </a:xfrm>
          <a:solidFill>
            <a:schemeClr val="bg1"/>
          </a:solidFill>
        </p:grpSpPr>
        <p:sp>
          <p:nvSpPr>
            <p:cNvPr id="96" name="Rectangle 8"/>
            <p:cNvSpPr>
              <a:spLocks noChangeAspect="1" noChangeArrowheads="1"/>
            </p:cNvSpPr>
            <p:nvPr/>
          </p:nvSpPr>
          <p:spPr bwMode="auto">
            <a:xfrm>
              <a:off x="1536" y="1850"/>
              <a:ext cx="768" cy="25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Command</a:t>
              </a:r>
              <a:br>
                <a:rPr lang="en-US" sz="1600" b="1" u="none" dirty="0" smtClean="0">
                  <a:latin typeface="Arial" pitchFamily="34" charset="0"/>
                  <a:cs typeface="Arial" pitchFamily="34" charset="0"/>
                </a:rPr>
              </a:br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Processor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7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err="1" smtClean="0">
                  <a:latin typeface="Arial" pitchFamily="34" charset="0"/>
                  <a:cs typeface="Arial" pitchFamily="34" charset="0"/>
                </a:rPr>
                <a:t>startService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6157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3825" y="551215"/>
            <a:ext cx="8826499" cy="427037"/>
          </a:xfrm>
          <a:solidFill>
            <a:schemeClr val="bg1">
              <a:alpha val="50195"/>
            </a:schemeClr>
          </a:solidFill>
        </p:spPr>
        <p:txBody>
          <a:bodyPr/>
          <a:lstStyle/>
          <a:p>
            <a:pPr eaLnBrk="1" hangingPunct="1"/>
            <a:r>
              <a:rPr lang="en-US" sz="3200" dirty="0" smtClean="0"/>
              <a:t>History of the GoF</a:t>
            </a:r>
            <a:r>
              <a:rPr lang="en-US" sz="3200" dirty="0"/>
              <a:t> </a:t>
            </a:r>
            <a:r>
              <a:rPr lang="en-US" sz="3200" dirty="0" smtClean="0"/>
              <a:t>&amp; POSA Pattern Books</a:t>
            </a:r>
            <a:endParaRPr lang="en-US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67960" y="1122743"/>
            <a:ext cx="897604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1991 Erich Gamma completes his PhD dissertation on patterns for GUIs</a:t>
            </a:r>
          </a:p>
          <a:p>
            <a:pPr marL="228600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1993 GoF publish their first paper on patterns at ECOOP</a:t>
            </a:r>
          </a:p>
          <a:p>
            <a:pPr marL="228600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1994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Design Patterns: Elements of Reusable Object-Oriented Software </a:t>
            </a:r>
            <a:b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(GoF book) published</a:t>
            </a:r>
          </a:p>
          <a:p>
            <a:pPr marL="228600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1994 </a:t>
            </a:r>
            <a:r>
              <a:rPr lang="en-US" sz="2000" dirty="0"/>
              <a:t>First Pattern Languages of Programming (</a:t>
            </a:r>
            <a:r>
              <a:rPr lang="en-US" sz="2000" dirty="0" err="1"/>
              <a:t>PLoP</a:t>
            </a:r>
            <a:r>
              <a:rPr lang="en-US" sz="2000" dirty="0"/>
              <a:t>) </a:t>
            </a:r>
            <a:r>
              <a:rPr lang="en-US" sz="2000" dirty="0" smtClean="0"/>
              <a:t>conference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596766" y="6426305"/>
            <a:ext cx="772387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c2.com/</a:t>
            </a:r>
            <a:r>
              <a:rPr lang="en-US" sz="2000" dirty="0" err="1" smtClean="0">
                <a:hlinkClick r:id="rId3"/>
              </a:rPr>
              <a:t>cgi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err="1" smtClean="0">
                <a:hlinkClick r:id="rId3"/>
              </a:rPr>
              <a:t>wiki?HistoryOfPatterns</a:t>
            </a:r>
            <a:r>
              <a:rPr lang="en-US" sz="2000" dirty="0" smtClean="0"/>
              <a:t> for brief history of patterns</a:t>
            </a:r>
            <a:endParaRPr lang="en-US" sz="2000" dirty="0"/>
          </a:p>
        </p:txBody>
      </p:sp>
      <p:pic>
        <p:nvPicPr>
          <p:cNvPr id="10" name="Picture 4" descr="PLoPD1 Book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50001" y="3317501"/>
            <a:ext cx="2417403" cy="293305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8872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-86626" y="481464"/>
            <a:ext cx="9336505" cy="50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sz="3200" dirty="0" smtClean="0"/>
              <a:t>Execute Long-running Calls as Commands</a:t>
            </a:r>
          </a:p>
        </p:txBody>
      </p:sp>
      <p:sp>
        <p:nvSpPr>
          <p:cNvPr id="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476" y="1027080"/>
            <a:ext cx="9139524" cy="5181600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Solution</a:t>
            </a:r>
          </a:p>
          <a:p>
            <a:pPr marL="228600" lvl="1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Create a command processor that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separates a request to download an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image from service executing request</a:t>
            </a:r>
          </a:p>
          <a:p>
            <a:pPr marL="228600" indent="-228600">
              <a:spcBef>
                <a:spcPts val="1200"/>
              </a:spcBef>
              <a:buClr>
                <a:schemeClr val="tx1"/>
              </a:buClr>
              <a:buSzPct val="80000"/>
            </a:pPr>
            <a:r>
              <a:rPr lang="en-US" sz="2000" dirty="0" smtClean="0"/>
              <a:t>e.g., one way to implement in Android</a:t>
            </a:r>
          </a:p>
          <a:p>
            <a:pPr marL="457200" indent="-228600">
              <a:spcBef>
                <a:spcPts val="1200"/>
              </a:spcBef>
              <a:buClr>
                <a:schemeClr val="tx1"/>
              </a:buClr>
              <a:buSzPct val="80000"/>
            </a:pPr>
            <a:r>
              <a:rPr lang="en-US" sz="2000" dirty="0" smtClean="0"/>
              <a:t>Implement a </a:t>
            </a:r>
            <a:r>
              <a:rPr lang="en-US" sz="2000" dirty="0" err="1" smtClean="0"/>
              <a:t>DownloadService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that inherits from Android’s </a:t>
            </a:r>
            <a:r>
              <a:rPr lang="en-US" sz="2000" dirty="0" err="1" smtClean="0"/>
              <a:t>IntentService</a:t>
            </a:r>
            <a:endParaRPr lang="en-US" sz="2000" dirty="0"/>
          </a:p>
        </p:txBody>
      </p:sp>
      <p:sp>
        <p:nvSpPr>
          <p:cNvPr id="80" name="Freeform 53"/>
          <p:cNvSpPr>
            <a:spLocks/>
          </p:cNvSpPr>
          <p:nvPr/>
        </p:nvSpPr>
        <p:spPr bwMode="auto">
          <a:xfrm rot="6170687">
            <a:off x="8004443" y="1388903"/>
            <a:ext cx="950166" cy="900765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Freeform 71"/>
          <p:cNvSpPr>
            <a:spLocks/>
          </p:cNvSpPr>
          <p:nvPr/>
        </p:nvSpPr>
        <p:spPr bwMode="auto">
          <a:xfrm>
            <a:off x="4830467" y="1451927"/>
            <a:ext cx="877741" cy="79861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2"/>
          <p:cNvSpPr/>
          <p:nvPr/>
        </p:nvSpPr>
        <p:spPr bwMode="auto">
          <a:xfrm>
            <a:off x="6226629" y="3392124"/>
            <a:ext cx="2372643" cy="1034144"/>
          </a:xfrm>
          <a:custGeom>
            <a:avLst/>
            <a:gdLst>
              <a:gd name="connsiteX0" fmla="*/ 0 w 1948543"/>
              <a:gd name="connsiteY0" fmla="*/ 65315 h 707572"/>
              <a:gd name="connsiteX1" fmla="*/ 10886 w 1948543"/>
              <a:gd name="connsiteY1" fmla="*/ 707572 h 707572"/>
              <a:gd name="connsiteX2" fmla="*/ 1948543 w 1948543"/>
              <a:gd name="connsiteY2" fmla="*/ 707572 h 707572"/>
              <a:gd name="connsiteX3" fmla="*/ 1948543 w 1948543"/>
              <a:gd name="connsiteY3" fmla="*/ 0 h 707572"/>
              <a:gd name="connsiteX0" fmla="*/ 0 w 1948543"/>
              <a:gd name="connsiteY0" fmla="*/ 65315 h 707572"/>
              <a:gd name="connsiteX1" fmla="*/ 0 w 1948543"/>
              <a:gd name="connsiteY1" fmla="*/ 707572 h 707572"/>
              <a:gd name="connsiteX2" fmla="*/ 1948543 w 1948543"/>
              <a:gd name="connsiteY2" fmla="*/ 707572 h 707572"/>
              <a:gd name="connsiteX3" fmla="*/ 1948543 w 1948543"/>
              <a:gd name="connsiteY3" fmla="*/ 0 h 707572"/>
              <a:gd name="connsiteX0" fmla="*/ 0 w 1948543"/>
              <a:gd name="connsiteY0" fmla="*/ 391887 h 1034144"/>
              <a:gd name="connsiteX1" fmla="*/ 0 w 1948543"/>
              <a:gd name="connsiteY1" fmla="*/ 1034144 h 1034144"/>
              <a:gd name="connsiteX2" fmla="*/ 1948543 w 1948543"/>
              <a:gd name="connsiteY2" fmla="*/ 1034144 h 1034144"/>
              <a:gd name="connsiteX3" fmla="*/ 1948543 w 1948543"/>
              <a:gd name="connsiteY3" fmla="*/ 0 h 1034144"/>
              <a:gd name="connsiteX0" fmla="*/ 0 w 1948543"/>
              <a:gd name="connsiteY0" fmla="*/ 76201 h 1034144"/>
              <a:gd name="connsiteX1" fmla="*/ 0 w 1948543"/>
              <a:gd name="connsiteY1" fmla="*/ 1034144 h 1034144"/>
              <a:gd name="connsiteX2" fmla="*/ 1948543 w 1948543"/>
              <a:gd name="connsiteY2" fmla="*/ 1034144 h 1034144"/>
              <a:gd name="connsiteX3" fmla="*/ 1948543 w 1948543"/>
              <a:gd name="connsiteY3" fmla="*/ 0 h 1034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8543" h="1034144">
                <a:moveTo>
                  <a:pt x="0" y="76201"/>
                </a:moveTo>
                <a:lnTo>
                  <a:pt x="0" y="1034144"/>
                </a:lnTo>
                <a:lnTo>
                  <a:pt x="1948543" y="1034144"/>
                </a:lnTo>
                <a:lnTo>
                  <a:pt x="1948543" y="0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3" name="Group 7"/>
          <p:cNvGrpSpPr>
            <a:grpSpLocks noChangeAspect="1"/>
          </p:cNvGrpSpPr>
          <p:nvPr/>
        </p:nvGrpSpPr>
        <p:grpSpPr bwMode="auto">
          <a:xfrm>
            <a:off x="6592325" y="4071229"/>
            <a:ext cx="1817910" cy="1014266"/>
            <a:chOff x="1536" y="1841"/>
            <a:chExt cx="768" cy="463"/>
          </a:xfrm>
          <a:solidFill>
            <a:schemeClr val="bg1"/>
          </a:solidFill>
        </p:grpSpPr>
        <p:sp>
          <p:nvSpPr>
            <p:cNvPr id="64" name="Rectangle 8"/>
            <p:cNvSpPr>
              <a:spLocks noChangeAspect="1" noChangeArrowheads="1"/>
            </p:cNvSpPr>
            <p:nvPr/>
          </p:nvSpPr>
          <p:spPr bwMode="auto">
            <a:xfrm>
              <a:off x="1536" y="1841"/>
              <a:ext cx="768" cy="259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>
                <a:lnSpc>
                  <a:spcPct val="100000"/>
                </a:lnSpc>
              </a:pPr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Activity Manager</a:t>
              </a:r>
              <a:br>
                <a:rPr lang="en-US" sz="1600" b="1" u="none" dirty="0" smtClean="0">
                  <a:latin typeface="Arial" pitchFamily="34" charset="0"/>
                  <a:cs typeface="Arial" pitchFamily="34" charset="0"/>
                </a:rPr>
              </a:br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Service</a:t>
              </a:r>
            </a:p>
          </p:txBody>
        </p:sp>
        <p:sp>
          <p:nvSpPr>
            <p:cNvPr id="65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err="1" smtClean="0">
                  <a:latin typeface="Arial" pitchFamily="34" charset="0"/>
                  <a:cs typeface="Arial" pitchFamily="34" charset="0"/>
                </a:rPr>
                <a:t>startService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7" name="Freeform 15"/>
          <p:cNvSpPr>
            <a:spLocks noChangeAspect="1"/>
          </p:cNvSpPr>
          <p:nvPr/>
        </p:nvSpPr>
        <p:spPr bwMode="auto">
          <a:xfrm>
            <a:off x="5686436" y="2506191"/>
            <a:ext cx="333869" cy="483785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0" name="Group 11"/>
          <p:cNvGrpSpPr>
            <a:grpSpLocks noChangeAspect="1"/>
          </p:cNvGrpSpPr>
          <p:nvPr/>
        </p:nvGrpSpPr>
        <p:grpSpPr bwMode="auto">
          <a:xfrm>
            <a:off x="7435936" y="2321930"/>
            <a:ext cx="1565908" cy="1071222"/>
            <a:chOff x="1536" y="1815"/>
            <a:chExt cx="838" cy="489"/>
          </a:xfrm>
          <a:solidFill>
            <a:schemeClr val="bg1"/>
          </a:solidFill>
        </p:grpSpPr>
        <p:sp>
          <p:nvSpPr>
            <p:cNvPr id="71" name="Rectangle 12"/>
            <p:cNvSpPr>
              <a:spLocks noChangeAspect="1" noChangeArrowheads="1"/>
            </p:cNvSpPr>
            <p:nvPr/>
          </p:nvSpPr>
          <p:spPr bwMode="auto">
            <a:xfrm>
              <a:off x="1536" y="1815"/>
              <a:ext cx="838" cy="28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>
                <a:lnSpc>
                  <a:spcPct val="100000"/>
                </a:lnSpc>
              </a:pPr>
              <a:r>
                <a:rPr lang="de-DE" sz="1600" b="1" u="none" dirty="0" smtClean="0">
                  <a:latin typeface="Arial" pitchFamily="34" charset="0"/>
                  <a:cs typeface="Arial" pitchFamily="34" charset="0"/>
                </a:rPr>
                <a:t>Download</a:t>
              </a:r>
              <a:br>
                <a:rPr lang="de-DE" sz="1600" b="1" u="none" dirty="0" smtClean="0">
                  <a:latin typeface="Arial" pitchFamily="34" charset="0"/>
                  <a:cs typeface="Arial" pitchFamily="34" charset="0"/>
                </a:rPr>
              </a:br>
              <a:r>
                <a:rPr lang="de-DE" sz="1600" b="1" u="none" dirty="0" smtClean="0">
                  <a:latin typeface="Arial" pitchFamily="34" charset="0"/>
                  <a:cs typeface="Arial" pitchFamily="34" charset="0"/>
                </a:rPr>
                <a:t>Service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Rectangle 13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83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err="1" smtClean="0">
                  <a:latin typeface="Arial" pitchFamily="34" charset="0"/>
                  <a:cs typeface="Arial" pitchFamily="34" charset="0"/>
                </a:rPr>
                <a:t>onHandleIntent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6" name="Rectangle 10"/>
          <p:cNvSpPr>
            <a:spLocks noChangeAspect="1" noChangeArrowheads="1"/>
          </p:cNvSpPr>
          <p:nvPr/>
        </p:nvSpPr>
        <p:spPr bwMode="auto">
          <a:xfrm>
            <a:off x="5351056" y="1991690"/>
            <a:ext cx="1340010" cy="5176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defTabSz="762000" eaLnBrk="1" hangingPunct="1">
              <a:lnSpc>
                <a:spcPct val="100000"/>
              </a:lnSpc>
            </a:pP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Download</a:t>
            </a:r>
            <a:br>
              <a:rPr lang="en-US" sz="1600" b="1" u="none" dirty="0" smtClean="0">
                <a:latin typeface="Arial" pitchFamily="34" charset="0"/>
                <a:cs typeface="Arial" pitchFamily="34" charset="0"/>
              </a:rPr>
            </a:b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Activity</a:t>
            </a:r>
            <a:endParaRPr lang="en-US" sz="1600" u="non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7434941" y="2599828"/>
            <a:ext cx="300243" cy="312737"/>
            <a:chOff x="8327572" y="4328206"/>
            <a:chExt cx="300243" cy="312737"/>
          </a:xfrm>
        </p:grpSpPr>
        <p:grpSp>
          <p:nvGrpSpPr>
            <p:cNvPr id="86" name="Group 8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8" name="Straight Arrow Connector 87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90" name="Group 7"/>
          <p:cNvGrpSpPr>
            <a:grpSpLocks noChangeAspect="1"/>
          </p:cNvGrpSpPr>
          <p:nvPr/>
        </p:nvGrpSpPr>
        <p:grpSpPr bwMode="auto">
          <a:xfrm>
            <a:off x="5911442" y="2901675"/>
            <a:ext cx="1253800" cy="841205"/>
            <a:chOff x="1536" y="1920"/>
            <a:chExt cx="768" cy="384"/>
          </a:xfrm>
          <a:solidFill>
            <a:schemeClr val="bg1"/>
          </a:solidFill>
        </p:grpSpPr>
        <p:sp>
          <p:nvSpPr>
            <p:cNvPr id="91" name="Rectangle 8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768" cy="18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Context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err="1" smtClean="0">
                  <a:latin typeface="Arial" pitchFamily="34" charset="0"/>
                  <a:cs typeface="Arial" pitchFamily="34" charset="0"/>
                </a:rPr>
                <a:t>startService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0" y="6389555"/>
            <a:ext cx="9144000" cy="4588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378" y="6429100"/>
            <a:ext cx="9028496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developer.android.com/reference/android/app/IntentService.html</a:t>
            </a:r>
            <a:r>
              <a:rPr lang="en-US" sz="2000" dirty="0" smtClean="0"/>
              <a:t> for more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49181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-86626" y="481464"/>
            <a:ext cx="9336505" cy="50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sz="3200" dirty="0" smtClean="0"/>
              <a:t>Execute Long-running Calls as Commands</a:t>
            </a:r>
          </a:p>
        </p:txBody>
      </p:sp>
      <p:sp>
        <p:nvSpPr>
          <p:cNvPr id="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476" y="1027080"/>
            <a:ext cx="9139524" cy="5181600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Solution</a:t>
            </a:r>
          </a:p>
          <a:p>
            <a:pPr marL="228600" lvl="1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Create a command processor that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separates a request to download an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image from service executing request</a:t>
            </a:r>
          </a:p>
          <a:p>
            <a:pPr marL="228600" indent="-228600">
              <a:spcBef>
                <a:spcPts val="1200"/>
              </a:spcBef>
              <a:buClr>
                <a:schemeClr val="tx1"/>
              </a:buClr>
              <a:buSzPct val="80000"/>
            </a:pPr>
            <a:r>
              <a:rPr lang="en-US" sz="2000" dirty="0" smtClean="0"/>
              <a:t>e.g., one way to implement in Android</a:t>
            </a:r>
          </a:p>
          <a:p>
            <a:pPr marL="457200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Implement a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DownloadService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that inherits from Android’s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IntentService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228600">
              <a:spcBef>
                <a:spcPts val="1200"/>
              </a:spcBef>
              <a:buClr>
                <a:schemeClr val="tx1"/>
              </a:buClr>
              <a:buSzPct val="80000"/>
            </a:pPr>
            <a:r>
              <a:rPr lang="en-US" sz="2000" dirty="0" smtClean="0"/>
              <a:t>Activity creates Intent command designating </a:t>
            </a:r>
            <a:br>
              <a:rPr lang="en-US" sz="2000" dirty="0" smtClean="0"/>
            </a:br>
            <a:r>
              <a:rPr lang="en-US" sz="2000" dirty="0" err="1" smtClean="0"/>
              <a:t>DownloadService</a:t>
            </a:r>
            <a:r>
              <a:rPr lang="en-US" sz="2000" dirty="0" smtClean="0"/>
              <a:t> as target</a:t>
            </a:r>
          </a:p>
          <a:p>
            <a:pPr marL="685800" indent="-228600">
              <a:spcBef>
                <a:spcPts val="1200"/>
              </a:spcBef>
              <a:buClr>
                <a:schemeClr val="tx1"/>
              </a:buClr>
              <a:buSzPct val="80000"/>
            </a:pPr>
            <a:r>
              <a:rPr lang="en-US" sz="2000" dirty="0" smtClean="0"/>
              <a:t>Add URL &amp; </a:t>
            </a:r>
            <a:r>
              <a:rPr lang="en-US" sz="2000" dirty="0"/>
              <a:t>callback </a:t>
            </a:r>
            <a:r>
              <a:rPr lang="en-US" sz="2000" dirty="0" smtClean="0"/>
              <a:t>Messenger as “extras”</a:t>
            </a:r>
            <a:r>
              <a:rPr lang="en-US" sz="2000" dirty="0"/>
              <a:t> </a:t>
            </a:r>
          </a:p>
          <a:p>
            <a:pPr marL="228600" lvl="1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endParaRPr lang="en-US" alt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" name="Freeform 53"/>
          <p:cNvSpPr>
            <a:spLocks/>
          </p:cNvSpPr>
          <p:nvPr/>
        </p:nvSpPr>
        <p:spPr bwMode="auto">
          <a:xfrm rot="6170687">
            <a:off x="8004443" y="1388903"/>
            <a:ext cx="950166" cy="900765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Freeform 71"/>
          <p:cNvSpPr>
            <a:spLocks/>
          </p:cNvSpPr>
          <p:nvPr/>
        </p:nvSpPr>
        <p:spPr bwMode="auto">
          <a:xfrm>
            <a:off x="4830467" y="1451927"/>
            <a:ext cx="877741" cy="79861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2"/>
          <p:cNvSpPr/>
          <p:nvPr/>
        </p:nvSpPr>
        <p:spPr bwMode="auto">
          <a:xfrm>
            <a:off x="6226629" y="3392124"/>
            <a:ext cx="2372643" cy="1034144"/>
          </a:xfrm>
          <a:custGeom>
            <a:avLst/>
            <a:gdLst>
              <a:gd name="connsiteX0" fmla="*/ 0 w 1948543"/>
              <a:gd name="connsiteY0" fmla="*/ 65315 h 707572"/>
              <a:gd name="connsiteX1" fmla="*/ 10886 w 1948543"/>
              <a:gd name="connsiteY1" fmla="*/ 707572 h 707572"/>
              <a:gd name="connsiteX2" fmla="*/ 1948543 w 1948543"/>
              <a:gd name="connsiteY2" fmla="*/ 707572 h 707572"/>
              <a:gd name="connsiteX3" fmla="*/ 1948543 w 1948543"/>
              <a:gd name="connsiteY3" fmla="*/ 0 h 707572"/>
              <a:gd name="connsiteX0" fmla="*/ 0 w 1948543"/>
              <a:gd name="connsiteY0" fmla="*/ 65315 h 707572"/>
              <a:gd name="connsiteX1" fmla="*/ 0 w 1948543"/>
              <a:gd name="connsiteY1" fmla="*/ 707572 h 707572"/>
              <a:gd name="connsiteX2" fmla="*/ 1948543 w 1948543"/>
              <a:gd name="connsiteY2" fmla="*/ 707572 h 707572"/>
              <a:gd name="connsiteX3" fmla="*/ 1948543 w 1948543"/>
              <a:gd name="connsiteY3" fmla="*/ 0 h 707572"/>
              <a:gd name="connsiteX0" fmla="*/ 0 w 1948543"/>
              <a:gd name="connsiteY0" fmla="*/ 391887 h 1034144"/>
              <a:gd name="connsiteX1" fmla="*/ 0 w 1948543"/>
              <a:gd name="connsiteY1" fmla="*/ 1034144 h 1034144"/>
              <a:gd name="connsiteX2" fmla="*/ 1948543 w 1948543"/>
              <a:gd name="connsiteY2" fmla="*/ 1034144 h 1034144"/>
              <a:gd name="connsiteX3" fmla="*/ 1948543 w 1948543"/>
              <a:gd name="connsiteY3" fmla="*/ 0 h 1034144"/>
              <a:gd name="connsiteX0" fmla="*/ 0 w 1948543"/>
              <a:gd name="connsiteY0" fmla="*/ 76201 h 1034144"/>
              <a:gd name="connsiteX1" fmla="*/ 0 w 1948543"/>
              <a:gd name="connsiteY1" fmla="*/ 1034144 h 1034144"/>
              <a:gd name="connsiteX2" fmla="*/ 1948543 w 1948543"/>
              <a:gd name="connsiteY2" fmla="*/ 1034144 h 1034144"/>
              <a:gd name="connsiteX3" fmla="*/ 1948543 w 1948543"/>
              <a:gd name="connsiteY3" fmla="*/ 0 h 1034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8543" h="1034144">
                <a:moveTo>
                  <a:pt x="0" y="76201"/>
                </a:moveTo>
                <a:lnTo>
                  <a:pt x="0" y="1034144"/>
                </a:lnTo>
                <a:lnTo>
                  <a:pt x="1948543" y="1034144"/>
                </a:lnTo>
                <a:lnTo>
                  <a:pt x="1948543" y="0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3" name="Group 7"/>
          <p:cNvGrpSpPr>
            <a:grpSpLocks noChangeAspect="1"/>
          </p:cNvGrpSpPr>
          <p:nvPr/>
        </p:nvGrpSpPr>
        <p:grpSpPr bwMode="auto">
          <a:xfrm>
            <a:off x="6592325" y="4071229"/>
            <a:ext cx="1817910" cy="1014266"/>
            <a:chOff x="1536" y="1841"/>
            <a:chExt cx="768" cy="463"/>
          </a:xfrm>
          <a:solidFill>
            <a:schemeClr val="bg1"/>
          </a:solidFill>
        </p:grpSpPr>
        <p:sp>
          <p:nvSpPr>
            <p:cNvPr id="64" name="Rectangle 8"/>
            <p:cNvSpPr>
              <a:spLocks noChangeAspect="1" noChangeArrowheads="1"/>
            </p:cNvSpPr>
            <p:nvPr/>
          </p:nvSpPr>
          <p:spPr bwMode="auto">
            <a:xfrm>
              <a:off x="1536" y="1841"/>
              <a:ext cx="768" cy="259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>
                <a:lnSpc>
                  <a:spcPct val="100000"/>
                </a:lnSpc>
              </a:pPr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Activity Manager</a:t>
              </a:r>
              <a:br>
                <a:rPr lang="en-US" sz="1600" b="1" u="none" dirty="0" smtClean="0">
                  <a:latin typeface="Arial" pitchFamily="34" charset="0"/>
                  <a:cs typeface="Arial" pitchFamily="34" charset="0"/>
                </a:rPr>
              </a:br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Service</a:t>
              </a:r>
            </a:p>
          </p:txBody>
        </p:sp>
        <p:sp>
          <p:nvSpPr>
            <p:cNvPr id="65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err="1" smtClean="0">
                  <a:latin typeface="Arial" pitchFamily="34" charset="0"/>
                  <a:cs typeface="Arial" pitchFamily="34" charset="0"/>
                </a:rPr>
                <a:t>startService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7" name="Freeform 15"/>
          <p:cNvSpPr>
            <a:spLocks noChangeAspect="1"/>
          </p:cNvSpPr>
          <p:nvPr/>
        </p:nvSpPr>
        <p:spPr bwMode="auto">
          <a:xfrm>
            <a:off x="5686436" y="2506191"/>
            <a:ext cx="333869" cy="483785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0" name="Group 11"/>
          <p:cNvGrpSpPr>
            <a:grpSpLocks noChangeAspect="1"/>
          </p:cNvGrpSpPr>
          <p:nvPr/>
        </p:nvGrpSpPr>
        <p:grpSpPr bwMode="auto">
          <a:xfrm>
            <a:off x="7435936" y="2321930"/>
            <a:ext cx="1565908" cy="1071222"/>
            <a:chOff x="1536" y="1815"/>
            <a:chExt cx="838" cy="489"/>
          </a:xfrm>
          <a:solidFill>
            <a:schemeClr val="bg1"/>
          </a:solidFill>
        </p:grpSpPr>
        <p:sp>
          <p:nvSpPr>
            <p:cNvPr id="71" name="Rectangle 12"/>
            <p:cNvSpPr>
              <a:spLocks noChangeAspect="1" noChangeArrowheads="1"/>
            </p:cNvSpPr>
            <p:nvPr/>
          </p:nvSpPr>
          <p:spPr bwMode="auto">
            <a:xfrm>
              <a:off x="1536" y="1815"/>
              <a:ext cx="838" cy="28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>
                <a:lnSpc>
                  <a:spcPct val="100000"/>
                </a:lnSpc>
              </a:pPr>
              <a:r>
                <a:rPr lang="de-DE" sz="1600" b="1" u="none" dirty="0" smtClean="0">
                  <a:latin typeface="Arial" pitchFamily="34" charset="0"/>
                  <a:cs typeface="Arial" pitchFamily="34" charset="0"/>
                </a:rPr>
                <a:t>Download</a:t>
              </a:r>
              <a:br>
                <a:rPr lang="de-DE" sz="1600" b="1" u="none" dirty="0" smtClean="0">
                  <a:latin typeface="Arial" pitchFamily="34" charset="0"/>
                  <a:cs typeface="Arial" pitchFamily="34" charset="0"/>
                </a:rPr>
              </a:br>
              <a:r>
                <a:rPr lang="de-DE" sz="1600" b="1" u="none" dirty="0" smtClean="0">
                  <a:latin typeface="Arial" pitchFamily="34" charset="0"/>
                  <a:cs typeface="Arial" pitchFamily="34" charset="0"/>
                </a:rPr>
                <a:t>Service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Rectangle 13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83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err="1" smtClean="0">
                  <a:latin typeface="Arial" pitchFamily="34" charset="0"/>
                  <a:cs typeface="Arial" pitchFamily="34" charset="0"/>
                </a:rPr>
                <a:t>onHandleIntent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6" name="Rectangle 10"/>
          <p:cNvSpPr>
            <a:spLocks noChangeAspect="1" noChangeArrowheads="1"/>
          </p:cNvSpPr>
          <p:nvPr/>
        </p:nvSpPr>
        <p:spPr bwMode="auto">
          <a:xfrm>
            <a:off x="5351056" y="1991690"/>
            <a:ext cx="1340010" cy="5176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defTabSz="762000" eaLnBrk="1" hangingPunct="1">
              <a:lnSpc>
                <a:spcPct val="100000"/>
              </a:lnSpc>
            </a:pP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Download</a:t>
            </a:r>
            <a:br>
              <a:rPr lang="en-US" sz="1600" b="1" u="none" dirty="0" smtClean="0">
                <a:latin typeface="Arial" pitchFamily="34" charset="0"/>
                <a:cs typeface="Arial" pitchFamily="34" charset="0"/>
              </a:rPr>
            </a:b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Activity</a:t>
            </a:r>
            <a:endParaRPr lang="en-US" sz="1600" u="non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7434941" y="2599828"/>
            <a:ext cx="300243" cy="312737"/>
            <a:chOff x="8327572" y="4328206"/>
            <a:chExt cx="300243" cy="312737"/>
          </a:xfrm>
        </p:grpSpPr>
        <p:grpSp>
          <p:nvGrpSpPr>
            <p:cNvPr id="86" name="Group 8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8" name="Straight Arrow Connector 87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90" name="Group 7"/>
          <p:cNvGrpSpPr>
            <a:grpSpLocks noChangeAspect="1"/>
          </p:cNvGrpSpPr>
          <p:nvPr/>
        </p:nvGrpSpPr>
        <p:grpSpPr bwMode="auto">
          <a:xfrm>
            <a:off x="5911442" y="2901675"/>
            <a:ext cx="1253800" cy="841205"/>
            <a:chOff x="1536" y="1920"/>
            <a:chExt cx="768" cy="384"/>
          </a:xfrm>
          <a:solidFill>
            <a:schemeClr val="bg1"/>
          </a:solidFill>
        </p:grpSpPr>
        <p:sp>
          <p:nvSpPr>
            <p:cNvPr id="91" name="Rectangle 8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768" cy="18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Context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err="1" smtClean="0">
                  <a:latin typeface="Arial" pitchFamily="34" charset="0"/>
                  <a:cs typeface="Arial" pitchFamily="34" charset="0"/>
                </a:rPr>
                <a:t>startService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0" y="6389555"/>
            <a:ext cx="9144000" cy="4588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378" y="6429100"/>
            <a:ext cx="9028496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developer.android.com/reference/android/app/IntentService.html</a:t>
            </a:r>
            <a:r>
              <a:rPr lang="en-US" sz="2000" dirty="0" smtClean="0"/>
              <a:t> for more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7256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-86626" y="481464"/>
            <a:ext cx="9336505" cy="50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sz="3200" dirty="0" smtClean="0"/>
              <a:t>Execute Long-running Calls as Commands</a:t>
            </a:r>
          </a:p>
        </p:txBody>
      </p:sp>
      <p:sp>
        <p:nvSpPr>
          <p:cNvPr id="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476" y="1027080"/>
            <a:ext cx="9139524" cy="5181600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Solution</a:t>
            </a:r>
          </a:p>
          <a:p>
            <a:pPr marL="228600" lvl="1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Create a command processor that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separates a request to download an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image from service executing request</a:t>
            </a:r>
          </a:p>
          <a:p>
            <a:pPr marL="228600" indent="-228600">
              <a:spcBef>
                <a:spcPts val="1200"/>
              </a:spcBef>
              <a:buClr>
                <a:schemeClr val="tx1"/>
              </a:buClr>
              <a:buSzPct val="80000"/>
            </a:pPr>
            <a:r>
              <a:rPr lang="en-US" sz="2000" dirty="0" smtClean="0"/>
              <a:t>e.g., one way to implement in Android</a:t>
            </a:r>
          </a:p>
          <a:p>
            <a:pPr marL="457200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Implement a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DownloadService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that inherits from Android’s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IntentService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Activity creates Intent command designating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DownloadService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as target</a:t>
            </a:r>
          </a:p>
          <a:p>
            <a:pPr marL="685800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Add URL &amp;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callback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Messenger as “extras”</a:t>
            </a:r>
            <a:r>
              <a:rPr lang="en-US" sz="2000" dirty="0"/>
              <a:t> </a:t>
            </a:r>
          </a:p>
          <a:p>
            <a:pPr lvl="1" indent="-228600">
              <a:spcBef>
                <a:spcPts val="12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000" dirty="0" smtClean="0"/>
              <a:t>Activity calls </a:t>
            </a:r>
            <a:r>
              <a:rPr lang="en-US" sz="2000" dirty="0" err="1" smtClean="0"/>
              <a:t>startService</a:t>
            </a:r>
            <a:r>
              <a:rPr lang="en-US" sz="2000" dirty="0" smtClean="0"/>
              <a:t>() with Intent</a:t>
            </a:r>
          </a:p>
          <a:p>
            <a:pPr marL="228600" lvl="1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endParaRPr lang="en-US" alt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" name="Freeform 53"/>
          <p:cNvSpPr>
            <a:spLocks/>
          </p:cNvSpPr>
          <p:nvPr/>
        </p:nvSpPr>
        <p:spPr bwMode="auto">
          <a:xfrm rot="6170687">
            <a:off x="8004443" y="1388903"/>
            <a:ext cx="950166" cy="900765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Freeform 71"/>
          <p:cNvSpPr>
            <a:spLocks/>
          </p:cNvSpPr>
          <p:nvPr/>
        </p:nvSpPr>
        <p:spPr bwMode="auto">
          <a:xfrm>
            <a:off x="4830467" y="1451927"/>
            <a:ext cx="877741" cy="79861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2"/>
          <p:cNvSpPr/>
          <p:nvPr/>
        </p:nvSpPr>
        <p:spPr bwMode="auto">
          <a:xfrm>
            <a:off x="6226629" y="3392124"/>
            <a:ext cx="2372643" cy="1034144"/>
          </a:xfrm>
          <a:custGeom>
            <a:avLst/>
            <a:gdLst>
              <a:gd name="connsiteX0" fmla="*/ 0 w 1948543"/>
              <a:gd name="connsiteY0" fmla="*/ 65315 h 707572"/>
              <a:gd name="connsiteX1" fmla="*/ 10886 w 1948543"/>
              <a:gd name="connsiteY1" fmla="*/ 707572 h 707572"/>
              <a:gd name="connsiteX2" fmla="*/ 1948543 w 1948543"/>
              <a:gd name="connsiteY2" fmla="*/ 707572 h 707572"/>
              <a:gd name="connsiteX3" fmla="*/ 1948543 w 1948543"/>
              <a:gd name="connsiteY3" fmla="*/ 0 h 707572"/>
              <a:gd name="connsiteX0" fmla="*/ 0 w 1948543"/>
              <a:gd name="connsiteY0" fmla="*/ 65315 h 707572"/>
              <a:gd name="connsiteX1" fmla="*/ 0 w 1948543"/>
              <a:gd name="connsiteY1" fmla="*/ 707572 h 707572"/>
              <a:gd name="connsiteX2" fmla="*/ 1948543 w 1948543"/>
              <a:gd name="connsiteY2" fmla="*/ 707572 h 707572"/>
              <a:gd name="connsiteX3" fmla="*/ 1948543 w 1948543"/>
              <a:gd name="connsiteY3" fmla="*/ 0 h 707572"/>
              <a:gd name="connsiteX0" fmla="*/ 0 w 1948543"/>
              <a:gd name="connsiteY0" fmla="*/ 391887 h 1034144"/>
              <a:gd name="connsiteX1" fmla="*/ 0 w 1948543"/>
              <a:gd name="connsiteY1" fmla="*/ 1034144 h 1034144"/>
              <a:gd name="connsiteX2" fmla="*/ 1948543 w 1948543"/>
              <a:gd name="connsiteY2" fmla="*/ 1034144 h 1034144"/>
              <a:gd name="connsiteX3" fmla="*/ 1948543 w 1948543"/>
              <a:gd name="connsiteY3" fmla="*/ 0 h 1034144"/>
              <a:gd name="connsiteX0" fmla="*/ 0 w 1948543"/>
              <a:gd name="connsiteY0" fmla="*/ 76201 h 1034144"/>
              <a:gd name="connsiteX1" fmla="*/ 0 w 1948543"/>
              <a:gd name="connsiteY1" fmla="*/ 1034144 h 1034144"/>
              <a:gd name="connsiteX2" fmla="*/ 1948543 w 1948543"/>
              <a:gd name="connsiteY2" fmla="*/ 1034144 h 1034144"/>
              <a:gd name="connsiteX3" fmla="*/ 1948543 w 1948543"/>
              <a:gd name="connsiteY3" fmla="*/ 0 h 1034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8543" h="1034144">
                <a:moveTo>
                  <a:pt x="0" y="76201"/>
                </a:moveTo>
                <a:lnTo>
                  <a:pt x="0" y="1034144"/>
                </a:lnTo>
                <a:lnTo>
                  <a:pt x="1948543" y="1034144"/>
                </a:lnTo>
                <a:lnTo>
                  <a:pt x="1948543" y="0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3" name="Group 7"/>
          <p:cNvGrpSpPr>
            <a:grpSpLocks noChangeAspect="1"/>
          </p:cNvGrpSpPr>
          <p:nvPr/>
        </p:nvGrpSpPr>
        <p:grpSpPr bwMode="auto">
          <a:xfrm>
            <a:off x="6592325" y="4071229"/>
            <a:ext cx="1817910" cy="1014266"/>
            <a:chOff x="1536" y="1841"/>
            <a:chExt cx="768" cy="463"/>
          </a:xfrm>
          <a:solidFill>
            <a:schemeClr val="bg1"/>
          </a:solidFill>
        </p:grpSpPr>
        <p:sp>
          <p:nvSpPr>
            <p:cNvPr id="64" name="Rectangle 8"/>
            <p:cNvSpPr>
              <a:spLocks noChangeAspect="1" noChangeArrowheads="1"/>
            </p:cNvSpPr>
            <p:nvPr/>
          </p:nvSpPr>
          <p:spPr bwMode="auto">
            <a:xfrm>
              <a:off x="1536" y="1841"/>
              <a:ext cx="768" cy="259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>
                <a:lnSpc>
                  <a:spcPct val="100000"/>
                </a:lnSpc>
              </a:pPr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Activity Manager</a:t>
              </a:r>
              <a:br>
                <a:rPr lang="en-US" sz="1600" b="1" u="none" dirty="0" smtClean="0">
                  <a:latin typeface="Arial" pitchFamily="34" charset="0"/>
                  <a:cs typeface="Arial" pitchFamily="34" charset="0"/>
                </a:rPr>
              </a:br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Service</a:t>
              </a:r>
            </a:p>
          </p:txBody>
        </p:sp>
        <p:sp>
          <p:nvSpPr>
            <p:cNvPr id="65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err="1" smtClean="0">
                  <a:latin typeface="Arial" pitchFamily="34" charset="0"/>
                  <a:cs typeface="Arial" pitchFamily="34" charset="0"/>
                </a:rPr>
                <a:t>startService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7" name="Freeform 15"/>
          <p:cNvSpPr>
            <a:spLocks noChangeAspect="1"/>
          </p:cNvSpPr>
          <p:nvPr/>
        </p:nvSpPr>
        <p:spPr bwMode="auto">
          <a:xfrm>
            <a:off x="5686436" y="2506191"/>
            <a:ext cx="333869" cy="483785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0" name="Group 11"/>
          <p:cNvGrpSpPr>
            <a:grpSpLocks noChangeAspect="1"/>
          </p:cNvGrpSpPr>
          <p:nvPr/>
        </p:nvGrpSpPr>
        <p:grpSpPr bwMode="auto">
          <a:xfrm>
            <a:off x="7435936" y="2321930"/>
            <a:ext cx="1565908" cy="1071222"/>
            <a:chOff x="1536" y="1815"/>
            <a:chExt cx="838" cy="489"/>
          </a:xfrm>
          <a:solidFill>
            <a:schemeClr val="bg1"/>
          </a:solidFill>
        </p:grpSpPr>
        <p:sp>
          <p:nvSpPr>
            <p:cNvPr id="71" name="Rectangle 12"/>
            <p:cNvSpPr>
              <a:spLocks noChangeAspect="1" noChangeArrowheads="1"/>
            </p:cNvSpPr>
            <p:nvPr/>
          </p:nvSpPr>
          <p:spPr bwMode="auto">
            <a:xfrm>
              <a:off x="1536" y="1815"/>
              <a:ext cx="838" cy="28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>
                <a:lnSpc>
                  <a:spcPct val="100000"/>
                </a:lnSpc>
              </a:pPr>
              <a:r>
                <a:rPr lang="de-DE" sz="1600" b="1" u="none" dirty="0" smtClean="0">
                  <a:latin typeface="Arial" pitchFamily="34" charset="0"/>
                  <a:cs typeface="Arial" pitchFamily="34" charset="0"/>
                </a:rPr>
                <a:t>Download</a:t>
              </a:r>
              <a:br>
                <a:rPr lang="de-DE" sz="1600" b="1" u="none" dirty="0" smtClean="0">
                  <a:latin typeface="Arial" pitchFamily="34" charset="0"/>
                  <a:cs typeface="Arial" pitchFamily="34" charset="0"/>
                </a:rPr>
              </a:br>
              <a:r>
                <a:rPr lang="de-DE" sz="1600" b="1" u="none" dirty="0" smtClean="0">
                  <a:latin typeface="Arial" pitchFamily="34" charset="0"/>
                  <a:cs typeface="Arial" pitchFamily="34" charset="0"/>
                </a:rPr>
                <a:t>Service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Rectangle 13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83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err="1" smtClean="0">
                  <a:latin typeface="Arial" pitchFamily="34" charset="0"/>
                  <a:cs typeface="Arial" pitchFamily="34" charset="0"/>
                </a:rPr>
                <a:t>onHandleIntent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6" name="Rectangle 10"/>
          <p:cNvSpPr>
            <a:spLocks noChangeAspect="1" noChangeArrowheads="1"/>
          </p:cNvSpPr>
          <p:nvPr/>
        </p:nvSpPr>
        <p:spPr bwMode="auto">
          <a:xfrm>
            <a:off x="5351056" y="1991690"/>
            <a:ext cx="1340010" cy="5176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defTabSz="762000" eaLnBrk="1" hangingPunct="1">
              <a:lnSpc>
                <a:spcPct val="100000"/>
              </a:lnSpc>
            </a:pP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Download</a:t>
            </a:r>
            <a:br>
              <a:rPr lang="en-US" sz="1600" b="1" u="none" dirty="0" smtClean="0">
                <a:latin typeface="Arial" pitchFamily="34" charset="0"/>
                <a:cs typeface="Arial" pitchFamily="34" charset="0"/>
              </a:rPr>
            </a:b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Activity</a:t>
            </a:r>
            <a:endParaRPr lang="en-US" sz="1600" u="non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7434941" y="2599828"/>
            <a:ext cx="300243" cy="312737"/>
            <a:chOff x="8327572" y="4328206"/>
            <a:chExt cx="300243" cy="312737"/>
          </a:xfrm>
        </p:grpSpPr>
        <p:grpSp>
          <p:nvGrpSpPr>
            <p:cNvPr id="86" name="Group 8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8" name="Straight Arrow Connector 87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90" name="Group 7"/>
          <p:cNvGrpSpPr>
            <a:grpSpLocks noChangeAspect="1"/>
          </p:cNvGrpSpPr>
          <p:nvPr/>
        </p:nvGrpSpPr>
        <p:grpSpPr bwMode="auto">
          <a:xfrm>
            <a:off x="5911442" y="2901675"/>
            <a:ext cx="1253800" cy="841205"/>
            <a:chOff x="1536" y="1920"/>
            <a:chExt cx="768" cy="384"/>
          </a:xfrm>
          <a:solidFill>
            <a:schemeClr val="bg1"/>
          </a:solidFill>
        </p:grpSpPr>
        <p:sp>
          <p:nvSpPr>
            <p:cNvPr id="91" name="Rectangle 8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768" cy="18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Context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err="1" smtClean="0">
                  <a:latin typeface="Arial" pitchFamily="34" charset="0"/>
                  <a:cs typeface="Arial" pitchFamily="34" charset="0"/>
                </a:rPr>
                <a:t>startService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0" y="6389555"/>
            <a:ext cx="9144000" cy="4588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378" y="6429100"/>
            <a:ext cx="9028496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developer.android.com/reference/android/app/IntentService.html</a:t>
            </a:r>
            <a:r>
              <a:rPr lang="en-US" sz="2000" dirty="0" smtClean="0"/>
              <a:t> for more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7464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-86626" y="481464"/>
            <a:ext cx="9336505" cy="50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sz="3200" dirty="0" smtClean="0"/>
              <a:t>Execute Long-running Calls as Commands</a:t>
            </a:r>
          </a:p>
        </p:txBody>
      </p:sp>
      <p:sp>
        <p:nvSpPr>
          <p:cNvPr id="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476" y="1027080"/>
            <a:ext cx="9139524" cy="5181600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Solution</a:t>
            </a:r>
          </a:p>
          <a:p>
            <a:pPr marL="228600" lvl="1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Create a command processor that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separates a request to download an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image from service executing request</a:t>
            </a:r>
          </a:p>
          <a:p>
            <a:pPr marL="228600" indent="-228600">
              <a:spcBef>
                <a:spcPts val="1200"/>
              </a:spcBef>
              <a:buClr>
                <a:schemeClr val="tx1"/>
              </a:buClr>
              <a:buSzPct val="80000"/>
            </a:pPr>
            <a:r>
              <a:rPr lang="en-US" sz="2000" dirty="0" smtClean="0"/>
              <a:t>e.g., one way to implement in Android</a:t>
            </a:r>
          </a:p>
          <a:p>
            <a:pPr marL="457200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Implement a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DownloadService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that inherits from Android’s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IntentService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Activity creates Intent command designating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DownloadService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as target</a:t>
            </a:r>
          </a:p>
          <a:p>
            <a:pPr marL="685800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Add URL &amp;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callback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Messenger as “extras”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 </a:t>
            </a:r>
          </a:p>
          <a:p>
            <a:pPr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  <a:buFontTx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Activity calls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startService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() with Intent</a:t>
            </a:r>
          </a:p>
          <a:p>
            <a:pPr lvl="1" indent="-228600">
              <a:spcBef>
                <a:spcPts val="12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000" dirty="0" smtClean="0"/>
              <a:t>Activity Manager Service starts </a:t>
            </a:r>
            <a:r>
              <a:rPr lang="en-US" sz="2000" dirty="0" err="1" smtClean="0"/>
              <a:t>IntentService</a:t>
            </a:r>
            <a:r>
              <a:rPr lang="en-US" sz="2000" dirty="0" smtClean="0"/>
              <a:t>, which spawns internal thread</a:t>
            </a:r>
            <a:endParaRPr lang="en-US" sz="2000" dirty="0"/>
          </a:p>
        </p:txBody>
      </p:sp>
      <p:sp>
        <p:nvSpPr>
          <p:cNvPr id="80" name="Freeform 53"/>
          <p:cNvSpPr>
            <a:spLocks/>
          </p:cNvSpPr>
          <p:nvPr/>
        </p:nvSpPr>
        <p:spPr bwMode="auto">
          <a:xfrm rot="6170687">
            <a:off x="8004443" y="1388903"/>
            <a:ext cx="950166" cy="900765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Freeform 71"/>
          <p:cNvSpPr>
            <a:spLocks/>
          </p:cNvSpPr>
          <p:nvPr/>
        </p:nvSpPr>
        <p:spPr bwMode="auto">
          <a:xfrm>
            <a:off x="4830467" y="1451927"/>
            <a:ext cx="877741" cy="79861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2"/>
          <p:cNvSpPr/>
          <p:nvPr/>
        </p:nvSpPr>
        <p:spPr bwMode="auto">
          <a:xfrm>
            <a:off x="6226629" y="3392124"/>
            <a:ext cx="2372643" cy="1034144"/>
          </a:xfrm>
          <a:custGeom>
            <a:avLst/>
            <a:gdLst>
              <a:gd name="connsiteX0" fmla="*/ 0 w 1948543"/>
              <a:gd name="connsiteY0" fmla="*/ 65315 h 707572"/>
              <a:gd name="connsiteX1" fmla="*/ 10886 w 1948543"/>
              <a:gd name="connsiteY1" fmla="*/ 707572 h 707572"/>
              <a:gd name="connsiteX2" fmla="*/ 1948543 w 1948543"/>
              <a:gd name="connsiteY2" fmla="*/ 707572 h 707572"/>
              <a:gd name="connsiteX3" fmla="*/ 1948543 w 1948543"/>
              <a:gd name="connsiteY3" fmla="*/ 0 h 707572"/>
              <a:gd name="connsiteX0" fmla="*/ 0 w 1948543"/>
              <a:gd name="connsiteY0" fmla="*/ 65315 h 707572"/>
              <a:gd name="connsiteX1" fmla="*/ 0 w 1948543"/>
              <a:gd name="connsiteY1" fmla="*/ 707572 h 707572"/>
              <a:gd name="connsiteX2" fmla="*/ 1948543 w 1948543"/>
              <a:gd name="connsiteY2" fmla="*/ 707572 h 707572"/>
              <a:gd name="connsiteX3" fmla="*/ 1948543 w 1948543"/>
              <a:gd name="connsiteY3" fmla="*/ 0 h 707572"/>
              <a:gd name="connsiteX0" fmla="*/ 0 w 1948543"/>
              <a:gd name="connsiteY0" fmla="*/ 391887 h 1034144"/>
              <a:gd name="connsiteX1" fmla="*/ 0 w 1948543"/>
              <a:gd name="connsiteY1" fmla="*/ 1034144 h 1034144"/>
              <a:gd name="connsiteX2" fmla="*/ 1948543 w 1948543"/>
              <a:gd name="connsiteY2" fmla="*/ 1034144 h 1034144"/>
              <a:gd name="connsiteX3" fmla="*/ 1948543 w 1948543"/>
              <a:gd name="connsiteY3" fmla="*/ 0 h 1034144"/>
              <a:gd name="connsiteX0" fmla="*/ 0 w 1948543"/>
              <a:gd name="connsiteY0" fmla="*/ 76201 h 1034144"/>
              <a:gd name="connsiteX1" fmla="*/ 0 w 1948543"/>
              <a:gd name="connsiteY1" fmla="*/ 1034144 h 1034144"/>
              <a:gd name="connsiteX2" fmla="*/ 1948543 w 1948543"/>
              <a:gd name="connsiteY2" fmla="*/ 1034144 h 1034144"/>
              <a:gd name="connsiteX3" fmla="*/ 1948543 w 1948543"/>
              <a:gd name="connsiteY3" fmla="*/ 0 h 1034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8543" h="1034144">
                <a:moveTo>
                  <a:pt x="0" y="76201"/>
                </a:moveTo>
                <a:lnTo>
                  <a:pt x="0" y="1034144"/>
                </a:lnTo>
                <a:lnTo>
                  <a:pt x="1948543" y="1034144"/>
                </a:lnTo>
                <a:lnTo>
                  <a:pt x="1948543" y="0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3" name="Group 7"/>
          <p:cNvGrpSpPr>
            <a:grpSpLocks noChangeAspect="1"/>
          </p:cNvGrpSpPr>
          <p:nvPr/>
        </p:nvGrpSpPr>
        <p:grpSpPr bwMode="auto">
          <a:xfrm>
            <a:off x="6592325" y="4071229"/>
            <a:ext cx="1817910" cy="1014266"/>
            <a:chOff x="1536" y="1841"/>
            <a:chExt cx="768" cy="463"/>
          </a:xfrm>
          <a:solidFill>
            <a:schemeClr val="bg1"/>
          </a:solidFill>
        </p:grpSpPr>
        <p:sp>
          <p:nvSpPr>
            <p:cNvPr id="64" name="Rectangle 8"/>
            <p:cNvSpPr>
              <a:spLocks noChangeAspect="1" noChangeArrowheads="1"/>
            </p:cNvSpPr>
            <p:nvPr/>
          </p:nvSpPr>
          <p:spPr bwMode="auto">
            <a:xfrm>
              <a:off x="1536" y="1841"/>
              <a:ext cx="768" cy="259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>
                <a:lnSpc>
                  <a:spcPct val="100000"/>
                </a:lnSpc>
              </a:pPr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Activity Manager</a:t>
              </a:r>
              <a:br>
                <a:rPr lang="en-US" sz="1600" b="1" u="none" dirty="0" smtClean="0">
                  <a:latin typeface="Arial" pitchFamily="34" charset="0"/>
                  <a:cs typeface="Arial" pitchFamily="34" charset="0"/>
                </a:rPr>
              </a:br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Service</a:t>
              </a:r>
            </a:p>
          </p:txBody>
        </p:sp>
        <p:sp>
          <p:nvSpPr>
            <p:cNvPr id="65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err="1" smtClean="0">
                  <a:latin typeface="Arial" pitchFamily="34" charset="0"/>
                  <a:cs typeface="Arial" pitchFamily="34" charset="0"/>
                </a:rPr>
                <a:t>startService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7" name="Freeform 15"/>
          <p:cNvSpPr>
            <a:spLocks noChangeAspect="1"/>
          </p:cNvSpPr>
          <p:nvPr/>
        </p:nvSpPr>
        <p:spPr bwMode="auto">
          <a:xfrm>
            <a:off x="5686436" y="2506191"/>
            <a:ext cx="333869" cy="483785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0" name="Group 11"/>
          <p:cNvGrpSpPr>
            <a:grpSpLocks noChangeAspect="1"/>
          </p:cNvGrpSpPr>
          <p:nvPr/>
        </p:nvGrpSpPr>
        <p:grpSpPr bwMode="auto">
          <a:xfrm>
            <a:off x="7435936" y="2321930"/>
            <a:ext cx="1565908" cy="1071222"/>
            <a:chOff x="1536" y="1815"/>
            <a:chExt cx="838" cy="489"/>
          </a:xfrm>
          <a:solidFill>
            <a:schemeClr val="bg1"/>
          </a:solidFill>
        </p:grpSpPr>
        <p:sp>
          <p:nvSpPr>
            <p:cNvPr id="71" name="Rectangle 12"/>
            <p:cNvSpPr>
              <a:spLocks noChangeAspect="1" noChangeArrowheads="1"/>
            </p:cNvSpPr>
            <p:nvPr/>
          </p:nvSpPr>
          <p:spPr bwMode="auto">
            <a:xfrm>
              <a:off x="1536" y="1815"/>
              <a:ext cx="838" cy="28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>
                <a:lnSpc>
                  <a:spcPct val="100000"/>
                </a:lnSpc>
              </a:pPr>
              <a:r>
                <a:rPr lang="de-DE" sz="1600" b="1" u="none" dirty="0" smtClean="0">
                  <a:latin typeface="Arial" pitchFamily="34" charset="0"/>
                  <a:cs typeface="Arial" pitchFamily="34" charset="0"/>
                </a:rPr>
                <a:t>Download</a:t>
              </a:r>
              <a:br>
                <a:rPr lang="de-DE" sz="1600" b="1" u="none" dirty="0" smtClean="0">
                  <a:latin typeface="Arial" pitchFamily="34" charset="0"/>
                  <a:cs typeface="Arial" pitchFamily="34" charset="0"/>
                </a:rPr>
              </a:br>
              <a:r>
                <a:rPr lang="de-DE" sz="1600" b="1" u="none" dirty="0" smtClean="0">
                  <a:latin typeface="Arial" pitchFamily="34" charset="0"/>
                  <a:cs typeface="Arial" pitchFamily="34" charset="0"/>
                </a:rPr>
                <a:t>Service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Rectangle 13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83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err="1" smtClean="0">
                  <a:latin typeface="Arial" pitchFamily="34" charset="0"/>
                  <a:cs typeface="Arial" pitchFamily="34" charset="0"/>
                </a:rPr>
                <a:t>onHandleIntent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6" name="Rectangle 10"/>
          <p:cNvSpPr>
            <a:spLocks noChangeAspect="1" noChangeArrowheads="1"/>
          </p:cNvSpPr>
          <p:nvPr/>
        </p:nvSpPr>
        <p:spPr bwMode="auto">
          <a:xfrm>
            <a:off x="5351056" y="1991690"/>
            <a:ext cx="1340010" cy="5176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defTabSz="762000" eaLnBrk="1" hangingPunct="1">
              <a:lnSpc>
                <a:spcPct val="100000"/>
              </a:lnSpc>
            </a:pP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Download</a:t>
            </a:r>
            <a:br>
              <a:rPr lang="en-US" sz="1600" b="1" u="none" dirty="0" smtClean="0">
                <a:latin typeface="Arial" pitchFamily="34" charset="0"/>
                <a:cs typeface="Arial" pitchFamily="34" charset="0"/>
              </a:rPr>
            </a:b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Activity</a:t>
            </a:r>
            <a:endParaRPr lang="en-US" sz="1600" u="non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7434941" y="2599828"/>
            <a:ext cx="300243" cy="312737"/>
            <a:chOff x="8327572" y="4328206"/>
            <a:chExt cx="300243" cy="312737"/>
          </a:xfrm>
        </p:grpSpPr>
        <p:grpSp>
          <p:nvGrpSpPr>
            <p:cNvPr id="86" name="Group 8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8" name="Straight Arrow Connector 87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90" name="Group 7"/>
          <p:cNvGrpSpPr>
            <a:grpSpLocks noChangeAspect="1"/>
          </p:cNvGrpSpPr>
          <p:nvPr/>
        </p:nvGrpSpPr>
        <p:grpSpPr bwMode="auto">
          <a:xfrm>
            <a:off x="5911442" y="2901675"/>
            <a:ext cx="1253800" cy="841205"/>
            <a:chOff x="1536" y="1920"/>
            <a:chExt cx="768" cy="384"/>
          </a:xfrm>
          <a:solidFill>
            <a:schemeClr val="bg1"/>
          </a:solidFill>
        </p:grpSpPr>
        <p:sp>
          <p:nvSpPr>
            <p:cNvPr id="91" name="Rectangle 8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768" cy="18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Context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err="1" smtClean="0">
                  <a:latin typeface="Arial" pitchFamily="34" charset="0"/>
                  <a:cs typeface="Arial" pitchFamily="34" charset="0"/>
                </a:rPr>
                <a:t>startService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0" y="6389555"/>
            <a:ext cx="9144000" cy="4588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378" y="6429100"/>
            <a:ext cx="9028496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developer.android.com/reference/android/app/IntentService.html</a:t>
            </a:r>
            <a:r>
              <a:rPr lang="en-US" sz="2000" dirty="0" smtClean="0"/>
              <a:t> for more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1212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-86626" y="481464"/>
            <a:ext cx="9336505" cy="50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sz="3200" dirty="0" smtClean="0"/>
              <a:t>Execute Long-running Calls as Commands</a:t>
            </a:r>
          </a:p>
        </p:txBody>
      </p:sp>
      <p:sp>
        <p:nvSpPr>
          <p:cNvPr id="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4476" y="1027080"/>
            <a:ext cx="9139524" cy="5181600"/>
          </a:xfrm>
        </p:spPr>
        <p:txBody>
          <a:bodyPr/>
          <a:lstStyle/>
          <a:p>
            <a:pPr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Solution</a:t>
            </a:r>
          </a:p>
          <a:p>
            <a:pPr marL="228600" lvl="1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Create a command processor that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separates a request to download an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image from service executing request</a:t>
            </a:r>
          </a:p>
          <a:p>
            <a:pPr marL="228600" indent="-228600">
              <a:spcBef>
                <a:spcPts val="1200"/>
              </a:spcBef>
              <a:buClr>
                <a:schemeClr val="tx1"/>
              </a:buClr>
              <a:buSzPct val="80000"/>
            </a:pPr>
            <a:r>
              <a:rPr lang="en-US" sz="2000" dirty="0" smtClean="0"/>
              <a:t>e.g., one way to implement in Android</a:t>
            </a:r>
          </a:p>
          <a:p>
            <a:pPr marL="457200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Implement a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DownloadService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that inherits from Android’s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IntentService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Activity creates Intent command designating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DownloadService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as target</a:t>
            </a:r>
          </a:p>
          <a:p>
            <a:pPr marL="685800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Add URL &amp;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callback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Messenger as “extras”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 </a:t>
            </a:r>
          </a:p>
          <a:p>
            <a:pPr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  <a:buFontTx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Activity calls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startService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() with Intent</a:t>
            </a:r>
          </a:p>
          <a:p>
            <a:pPr lvl="1" indent="-228600">
              <a:spcBef>
                <a:spcPts val="1200"/>
              </a:spcBef>
              <a:buClr>
                <a:schemeClr val="bg1">
                  <a:lumMod val="75000"/>
                </a:schemeClr>
              </a:buClr>
              <a:buSzPct val="80000"/>
              <a:buFontTx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Activity Manager Service starts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IntentService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, which spawns internal thread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lvl="1" indent="-228600">
              <a:spcBef>
                <a:spcPts val="1200"/>
              </a:spcBef>
              <a:buClr>
                <a:schemeClr val="tx1"/>
              </a:buClr>
              <a:buSzPct val="80000"/>
              <a:buFontTx/>
              <a:buChar char="•"/>
            </a:pPr>
            <a:r>
              <a:rPr lang="en-US" sz="2000" dirty="0" err="1" smtClean="0"/>
              <a:t>IntentService</a:t>
            </a:r>
            <a:r>
              <a:rPr lang="en-US" sz="2000" dirty="0" smtClean="0"/>
              <a:t> calls </a:t>
            </a:r>
            <a:r>
              <a:rPr lang="en-US" sz="2000" dirty="0" err="1" smtClean="0"/>
              <a:t>onHandleIntent</a:t>
            </a:r>
            <a:r>
              <a:rPr lang="en-US" sz="2000" dirty="0" smtClean="0"/>
              <a:t>() to download </a:t>
            </a:r>
            <a:r>
              <a:rPr lang="en-US" sz="2000" dirty="0"/>
              <a:t>image </a:t>
            </a:r>
            <a:r>
              <a:rPr lang="en-US" sz="2000" dirty="0" smtClean="0"/>
              <a:t>in separate thread</a:t>
            </a:r>
            <a:endParaRPr lang="en-US" sz="2000" dirty="0"/>
          </a:p>
          <a:p>
            <a:pPr marL="228600" lvl="1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endParaRPr lang="en-US" alt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" name="Freeform 53"/>
          <p:cNvSpPr>
            <a:spLocks/>
          </p:cNvSpPr>
          <p:nvPr/>
        </p:nvSpPr>
        <p:spPr bwMode="auto">
          <a:xfrm rot="6170687">
            <a:off x="8004443" y="1388903"/>
            <a:ext cx="950166" cy="900765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Freeform 71"/>
          <p:cNvSpPr>
            <a:spLocks/>
          </p:cNvSpPr>
          <p:nvPr/>
        </p:nvSpPr>
        <p:spPr bwMode="auto">
          <a:xfrm>
            <a:off x="4830467" y="1451927"/>
            <a:ext cx="877741" cy="79861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2"/>
          <p:cNvSpPr/>
          <p:nvPr/>
        </p:nvSpPr>
        <p:spPr bwMode="auto">
          <a:xfrm>
            <a:off x="6226629" y="3392124"/>
            <a:ext cx="2372643" cy="1034144"/>
          </a:xfrm>
          <a:custGeom>
            <a:avLst/>
            <a:gdLst>
              <a:gd name="connsiteX0" fmla="*/ 0 w 1948543"/>
              <a:gd name="connsiteY0" fmla="*/ 65315 h 707572"/>
              <a:gd name="connsiteX1" fmla="*/ 10886 w 1948543"/>
              <a:gd name="connsiteY1" fmla="*/ 707572 h 707572"/>
              <a:gd name="connsiteX2" fmla="*/ 1948543 w 1948543"/>
              <a:gd name="connsiteY2" fmla="*/ 707572 h 707572"/>
              <a:gd name="connsiteX3" fmla="*/ 1948543 w 1948543"/>
              <a:gd name="connsiteY3" fmla="*/ 0 h 707572"/>
              <a:gd name="connsiteX0" fmla="*/ 0 w 1948543"/>
              <a:gd name="connsiteY0" fmla="*/ 65315 h 707572"/>
              <a:gd name="connsiteX1" fmla="*/ 0 w 1948543"/>
              <a:gd name="connsiteY1" fmla="*/ 707572 h 707572"/>
              <a:gd name="connsiteX2" fmla="*/ 1948543 w 1948543"/>
              <a:gd name="connsiteY2" fmla="*/ 707572 h 707572"/>
              <a:gd name="connsiteX3" fmla="*/ 1948543 w 1948543"/>
              <a:gd name="connsiteY3" fmla="*/ 0 h 707572"/>
              <a:gd name="connsiteX0" fmla="*/ 0 w 1948543"/>
              <a:gd name="connsiteY0" fmla="*/ 391887 h 1034144"/>
              <a:gd name="connsiteX1" fmla="*/ 0 w 1948543"/>
              <a:gd name="connsiteY1" fmla="*/ 1034144 h 1034144"/>
              <a:gd name="connsiteX2" fmla="*/ 1948543 w 1948543"/>
              <a:gd name="connsiteY2" fmla="*/ 1034144 h 1034144"/>
              <a:gd name="connsiteX3" fmla="*/ 1948543 w 1948543"/>
              <a:gd name="connsiteY3" fmla="*/ 0 h 1034144"/>
              <a:gd name="connsiteX0" fmla="*/ 0 w 1948543"/>
              <a:gd name="connsiteY0" fmla="*/ 76201 h 1034144"/>
              <a:gd name="connsiteX1" fmla="*/ 0 w 1948543"/>
              <a:gd name="connsiteY1" fmla="*/ 1034144 h 1034144"/>
              <a:gd name="connsiteX2" fmla="*/ 1948543 w 1948543"/>
              <a:gd name="connsiteY2" fmla="*/ 1034144 h 1034144"/>
              <a:gd name="connsiteX3" fmla="*/ 1948543 w 1948543"/>
              <a:gd name="connsiteY3" fmla="*/ 0 h 1034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8543" h="1034144">
                <a:moveTo>
                  <a:pt x="0" y="76201"/>
                </a:moveTo>
                <a:lnTo>
                  <a:pt x="0" y="1034144"/>
                </a:lnTo>
                <a:lnTo>
                  <a:pt x="1948543" y="1034144"/>
                </a:lnTo>
                <a:lnTo>
                  <a:pt x="1948543" y="0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3" name="Group 7"/>
          <p:cNvGrpSpPr>
            <a:grpSpLocks noChangeAspect="1"/>
          </p:cNvGrpSpPr>
          <p:nvPr/>
        </p:nvGrpSpPr>
        <p:grpSpPr bwMode="auto">
          <a:xfrm>
            <a:off x="6592325" y="4071229"/>
            <a:ext cx="1817910" cy="1014266"/>
            <a:chOff x="1536" y="1841"/>
            <a:chExt cx="768" cy="463"/>
          </a:xfrm>
          <a:solidFill>
            <a:schemeClr val="bg1"/>
          </a:solidFill>
        </p:grpSpPr>
        <p:sp>
          <p:nvSpPr>
            <p:cNvPr id="64" name="Rectangle 8"/>
            <p:cNvSpPr>
              <a:spLocks noChangeAspect="1" noChangeArrowheads="1"/>
            </p:cNvSpPr>
            <p:nvPr/>
          </p:nvSpPr>
          <p:spPr bwMode="auto">
            <a:xfrm>
              <a:off x="1536" y="1841"/>
              <a:ext cx="768" cy="259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>
                <a:lnSpc>
                  <a:spcPct val="100000"/>
                </a:lnSpc>
              </a:pPr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Activity Manager</a:t>
              </a:r>
              <a:br>
                <a:rPr lang="en-US" sz="1600" b="1" u="none" dirty="0" smtClean="0">
                  <a:latin typeface="Arial" pitchFamily="34" charset="0"/>
                  <a:cs typeface="Arial" pitchFamily="34" charset="0"/>
                </a:rPr>
              </a:br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Service</a:t>
              </a:r>
            </a:p>
          </p:txBody>
        </p:sp>
        <p:sp>
          <p:nvSpPr>
            <p:cNvPr id="65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err="1" smtClean="0">
                  <a:latin typeface="Arial" pitchFamily="34" charset="0"/>
                  <a:cs typeface="Arial" pitchFamily="34" charset="0"/>
                </a:rPr>
                <a:t>startService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7" name="Freeform 15"/>
          <p:cNvSpPr>
            <a:spLocks noChangeAspect="1"/>
          </p:cNvSpPr>
          <p:nvPr/>
        </p:nvSpPr>
        <p:spPr bwMode="auto">
          <a:xfrm>
            <a:off x="5686436" y="2506191"/>
            <a:ext cx="333869" cy="483785"/>
          </a:xfrm>
          <a:custGeom>
            <a:avLst/>
            <a:gdLst>
              <a:gd name="T0" fmla="*/ 0 w 192"/>
              <a:gd name="T1" fmla="*/ 0 h 576"/>
              <a:gd name="T2" fmla="*/ 0 w 192"/>
              <a:gd name="T3" fmla="*/ 2147483647 h 576"/>
              <a:gd name="T4" fmla="*/ 2147483647 w 192"/>
              <a:gd name="T5" fmla="*/ 2147483647 h 576"/>
              <a:gd name="T6" fmla="*/ 0 60000 65536"/>
              <a:gd name="T7" fmla="*/ 0 60000 65536"/>
              <a:gd name="T8" fmla="*/ 0 60000 65536"/>
              <a:gd name="T9" fmla="*/ 0 w 192"/>
              <a:gd name="T10" fmla="*/ 0 h 576"/>
              <a:gd name="T11" fmla="*/ 192 w 192"/>
              <a:gd name="T12" fmla="*/ 576 h 57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576">
                <a:moveTo>
                  <a:pt x="0" y="0"/>
                </a:moveTo>
                <a:lnTo>
                  <a:pt x="0" y="576"/>
                </a:lnTo>
                <a:lnTo>
                  <a:pt x="192" y="57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0" name="Group 11"/>
          <p:cNvGrpSpPr>
            <a:grpSpLocks noChangeAspect="1"/>
          </p:cNvGrpSpPr>
          <p:nvPr/>
        </p:nvGrpSpPr>
        <p:grpSpPr bwMode="auto">
          <a:xfrm>
            <a:off x="7435936" y="2321930"/>
            <a:ext cx="1565908" cy="1071222"/>
            <a:chOff x="1536" y="1815"/>
            <a:chExt cx="838" cy="489"/>
          </a:xfrm>
          <a:solidFill>
            <a:schemeClr val="bg1"/>
          </a:solidFill>
        </p:grpSpPr>
        <p:sp>
          <p:nvSpPr>
            <p:cNvPr id="71" name="Rectangle 12"/>
            <p:cNvSpPr>
              <a:spLocks noChangeAspect="1" noChangeArrowheads="1"/>
            </p:cNvSpPr>
            <p:nvPr/>
          </p:nvSpPr>
          <p:spPr bwMode="auto">
            <a:xfrm>
              <a:off x="1536" y="1815"/>
              <a:ext cx="838" cy="28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>
                <a:lnSpc>
                  <a:spcPct val="100000"/>
                </a:lnSpc>
              </a:pPr>
              <a:r>
                <a:rPr lang="de-DE" sz="1600" b="1" u="none" dirty="0" smtClean="0">
                  <a:latin typeface="Arial" pitchFamily="34" charset="0"/>
                  <a:cs typeface="Arial" pitchFamily="34" charset="0"/>
                </a:rPr>
                <a:t>Download</a:t>
              </a:r>
              <a:br>
                <a:rPr lang="de-DE" sz="1600" b="1" u="none" dirty="0" smtClean="0">
                  <a:latin typeface="Arial" pitchFamily="34" charset="0"/>
                  <a:cs typeface="Arial" pitchFamily="34" charset="0"/>
                </a:rPr>
              </a:br>
              <a:r>
                <a:rPr lang="de-DE" sz="1600" b="1" u="none" dirty="0" smtClean="0">
                  <a:latin typeface="Arial" pitchFamily="34" charset="0"/>
                  <a:cs typeface="Arial" pitchFamily="34" charset="0"/>
                </a:rPr>
                <a:t>Service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Rectangle 13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83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err="1" smtClean="0">
                  <a:latin typeface="Arial" pitchFamily="34" charset="0"/>
                  <a:cs typeface="Arial" pitchFamily="34" charset="0"/>
                </a:rPr>
                <a:t>onHandleIntent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6" name="Rectangle 10"/>
          <p:cNvSpPr>
            <a:spLocks noChangeAspect="1" noChangeArrowheads="1"/>
          </p:cNvSpPr>
          <p:nvPr/>
        </p:nvSpPr>
        <p:spPr bwMode="auto">
          <a:xfrm>
            <a:off x="5351056" y="1991690"/>
            <a:ext cx="1340010" cy="5176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 defTabSz="762000" eaLnBrk="1" hangingPunct="1">
              <a:lnSpc>
                <a:spcPct val="100000"/>
              </a:lnSpc>
            </a:pP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Download</a:t>
            </a:r>
            <a:br>
              <a:rPr lang="en-US" sz="1600" b="1" u="none" dirty="0" smtClean="0">
                <a:latin typeface="Arial" pitchFamily="34" charset="0"/>
                <a:cs typeface="Arial" pitchFamily="34" charset="0"/>
              </a:rPr>
            </a:br>
            <a:r>
              <a:rPr lang="en-US" sz="1600" b="1" u="none" dirty="0" smtClean="0">
                <a:latin typeface="Arial" pitchFamily="34" charset="0"/>
                <a:cs typeface="Arial" pitchFamily="34" charset="0"/>
              </a:rPr>
              <a:t>Activity</a:t>
            </a:r>
            <a:endParaRPr lang="en-US" sz="1600" u="none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7434941" y="2599828"/>
            <a:ext cx="300243" cy="312737"/>
            <a:chOff x="8327572" y="4328206"/>
            <a:chExt cx="300243" cy="312737"/>
          </a:xfrm>
        </p:grpSpPr>
        <p:grpSp>
          <p:nvGrpSpPr>
            <p:cNvPr id="86" name="Group 8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82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88" name="Straight Arrow Connector 87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90" name="Group 7"/>
          <p:cNvGrpSpPr>
            <a:grpSpLocks noChangeAspect="1"/>
          </p:cNvGrpSpPr>
          <p:nvPr/>
        </p:nvGrpSpPr>
        <p:grpSpPr bwMode="auto">
          <a:xfrm>
            <a:off x="5911442" y="2901675"/>
            <a:ext cx="1253800" cy="841205"/>
            <a:chOff x="1536" y="1920"/>
            <a:chExt cx="768" cy="384"/>
          </a:xfrm>
          <a:solidFill>
            <a:schemeClr val="bg1"/>
          </a:solidFill>
        </p:grpSpPr>
        <p:sp>
          <p:nvSpPr>
            <p:cNvPr id="91" name="Rectangle 8"/>
            <p:cNvSpPr>
              <a:spLocks noChangeAspect="1" noChangeArrowheads="1"/>
            </p:cNvSpPr>
            <p:nvPr/>
          </p:nvSpPr>
          <p:spPr bwMode="auto">
            <a:xfrm>
              <a:off x="1536" y="1920"/>
              <a:ext cx="768" cy="180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algn="ctr" defTabSz="762000" eaLnBrk="1" hangingPunct="1"/>
              <a:r>
                <a:rPr lang="en-US" sz="1600" b="1" u="none" dirty="0" smtClean="0">
                  <a:latin typeface="Arial" pitchFamily="34" charset="0"/>
                  <a:cs typeface="Arial" pitchFamily="34" charset="0"/>
                </a:rPr>
                <a:t>Context</a:t>
              </a:r>
              <a:endParaRPr lang="en-US" sz="1600" u="none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2" name="Rectangle 9"/>
            <p:cNvSpPr>
              <a:spLocks noChangeAspect="1" noChangeArrowheads="1"/>
            </p:cNvSpPr>
            <p:nvPr/>
          </p:nvSpPr>
          <p:spPr bwMode="auto">
            <a:xfrm>
              <a:off x="1536" y="2100"/>
              <a:ext cx="768" cy="20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 anchor="ctr"/>
            <a:lstStyle/>
            <a:p>
              <a:pPr defTabSz="762000" eaLnBrk="1" hangingPunct="1"/>
              <a:r>
                <a:rPr lang="en-US" sz="1600" u="none" dirty="0" err="1" smtClean="0">
                  <a:latin typeface="Arial" pitchFamily="34" charset="0"/>
                  <a:cs typeface="Arial" pitchFamily="34" charset="0"/>
                </a:rPr>
                <a:t>startService</a:t>
              </a:r>
              <a:endParaRPr lang="en-US" sz="1600" i="1" u="none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6" name="Rectangle 25"/>
          <p:cNvSpPr/>
          <p:nvPr/>
        </p:nvSpPr>
        <p:spPr bwMode="auto">
          <a:xfrm>
            <a:off x="0" y="6389555"/>
            <a:ext cx="9144000" cy="4588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378" y="6429100"/>
            <a:ext cx="9028496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developer.android.com/reference/android/app/IntentService.html</a:t>
            </a:r>
            <a:r>
              <a:rPr lang="en-US" sz="2000" dirty="0" smtClean="0"/>
              <a:t> for more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5391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/>
          <p:cNvSpPr>
            <a:spLocks noGrp="1" noChangeArrowheads="1"/>
          </p:cNvSpPr>
          <p:nvPr>
            <p:ph type="title"/>
          </p:nvPr>
        </p:nvSpPr>
        <p:spPr>
          <a:xfrm>
            <a:off x="261257" y="525463"/>
            <a:ext cx="8654143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Command Processor      POSA1 Design Pattern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46" y="4543501"/>
            <a:ext cx="9183470" cy="141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8644" name="Rectangle 4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71771" y="1411697"/>
            <a:ext cx="8621486" cy="4691743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b="1" dirty="0" smtClean="0"/>
              <a:t>Intent</a:t>
            </a:r>
          </a:p>
          <a:p>
            <a:pPr lvl="1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sz="2000" dirty="0" smtClean="0"/>
              <a:t>Encapsulate the request for a service as a command object</a:t>
            </a:r>
          </a:p>
          <a:p>
            <a:pPr eaLnBrk="1" hangingPunct="1">
              <a:spcBef>
                <a:spcPts val="1200"/>
              </a:spcBef>
              <a:buFont typeface="Wingdings" pitchFamily="2" charset="2"/>
              <a:buNone/>
            </a:pPr>
            <a:r>
              <a:rPr lang="en-US" sz="2000" b="1" dirty="0" smtClean="0"/>
              <a:t>Applicability</a:t>
            </a:r>
          </a:p>
          <a:p>
            <a:pPr marL="228600" indent="-228600" eaLnBrk="1" hangingPunct="1">
              <a:spcBef>
                <a:spcPts val="600"/>
              </a:spcBef>
              <a:buClr>
                <a:schemeClr val="tx1"/>
              </a:buClr>
              <a:buSzPct val="80000"/>
            </a:pPr>
            <a:r>
              <a:rPr lang="en-US" sz="2000" dirty="0" smtClean="0"/>
              <a:t>Specify</a:t>
            </a:r>
            <a:r>
              <a:rPr lang="en-US" sz="2000" dirty="0"/>
              <a:t>, queue, &amp; execute </a:t>
            </a:r>
            <a:r>
              <a:rPr lang="en-US" sz="2000" dirty="0" smtClean="0"/>
              <a:t>service requests </a:t>
            </a:r>
            <a:r>
              <a:rPr lang="en-US" sz="2000" dirty="0"/>
              <a:t>at different </a:t>
            </a:r>
            <a:r>
              <a:rPr lang="en-US" sz="2000" dirty="0" smtClean="0"/>
              <a:t>times</a:t>
            </a:r>
            <a:endParaRPr lang="en-US" sz="2000" dirty="0"/>
          </a:p>
          <a:p>
            <a:pPr marL="228600" indent="-228600" eaLnBrk="1" hangingPunct="1">
              <a:spcBef>
                <a:spcPts val="600"/>
              </a:spcBef>
              <a:buClr>
                <a:schemeClr val="tx1"/>
              </a:buClr>
              <a:buSzPct val="80000"/>
            </a:pPr>
            <a:r>
              <a:rPr lang="en-US" sz="2000" dirty="0" smtClean="0"/>
              <a:t>Ensure service enhancements don’t </a:t>
            </a:r>
            <a:r>
              <a:rPr lang="en-US" sz="2000" dirty="0"/>
              <a:t>break existing </a:t>
            </a:r>
            <a:r>
              <a:rPr lang="en-US" sz="2000" dirty="0" smtClean="0"/>
              <a:t>code</a:t>
            </a:r>
            <a:endParaRPr lang="en-US" sz="2000" dirty="0"/>
          </a:p>
          <a:p>
            <a:pPr marL="228600" indent="-228600" eaLnBrk="1" hangingPunct="1">
              <a:spcBef>
                <a:spcPts val="600"/>
              </a:spcBef>
              <a:buClr>
                <a:schemeClr val="tx1"/>
              </a:buClr>
              <a:buSzPct val="80000"/>
            </a:pPr>
            <a:r>
              <a:rPr lang="en-US" sz="2000" dirty="0" smtClean="0"/>
              <a:t>Implement additional capabilities (such </a:t>
            </a:r>
            <a:r>
              <a:rPr lang="en-US" sz="2000" dirty="0"/>
              <a:t>as </a:t>
            </a:r>
            <a:r>
              <a:rPr lang="en-US" sz="2000" dirty="0" smtClean="0"/>
              <a:t>undo/redo &amp; persistence) consistently </a:t>
            </a:r>
            <a:r>
              <a:rPr lang="en-US" sz="2000" dirty="0"/>
              <a:t>for all </a:t>
            </a:r>
            <a:r>
              <a:rPr lang="en-US" sz="2000" dirty="0" smtClean="0"/>
              <a:t>requests to a service</a:t>
            </a:r>
            <a:endParaRPr lang="en-US" sz="2000" dirty="0"/>
          </a:p>
          <a:p>
            <a:pPr marL="0" indent="0" eaLnBrk="1" hangingPunct="1">
              <a:spcBef>
                <a:spcPts val="1200"/>
              </a:spcBef>
              <a:buClr>
                <a:schemeClr val="tx1"/>
              </a:buClr>
              <a:buSzPct val="80000"/>
              <a:buNone/>
            </a:pPr>
            <a:r>
              <a:rPr lang="en-US" sz="2000" b="1" dirty="0" smtClean="0"/>
              <a:t>Structure &amp; Dynamics</a:t>
            </a:r>
            <a:endParaRPr lang="en-US" sz="2000" b="1" dirty="0"/>
          </a:p>
          <a:p>
            <a:pPr marL="228600" indent="-228600" eaLnBrk="1" hangingPunct="1">
              <a:spcBef>
                <a:spcPts val="600"/>
              </a:spcBef>
              <a:buClr>
                <a:schemeClr val="tx1"/>
              </a:buClr>
              <a:buSzPct val="80000"/>
            </a:pPr>
            <a:endParaRPr lang="en-US" sz="2000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0" y="6389555"/>
            <a:ext cx="9144000" cy="4588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51134" y="1129361"/>
            <a:ext cx="4129235" cy="590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GoF book contains description of similar </a:t>
            </a:r>
            <a:r>
              <a:rPr lang="en-US" i="1" dirty="0" smtClean="0">
                <a:solidFill>
                  <a:srgbClr val="FF0000"/>
                </a:solidFill>
              </a:rPr>
              <a:t>Command </a:t>
            </a:r>
            <a:r>
              <a:rPr lang="en-US" dirty="0" smtClean="0">
                <a:solidFill>
                  <a:srgbClr val="FF0000"/>
                </a:solidFill>
              </a:rPr>
              <a:t>pattern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125" y="6425374"/>
            <a:ext cx="9066996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4"/>
              </a:rPr>
              <a:t>wiki.hsr.ch/APF/files/CommandProcessor.pdf</a:t>
            </a:r>
            <a:r>
              <a:rPr lang="en-US" sz="2000" dirty="0" smtClean="0"/>
              <a:t> has more on </a:t>
            </a:r>
            <a:r>
              <a:rPr lang="en-US" sz="2000" i="1" dirty="0" smtClean="0"/>
              <a:t>Command Processor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7462747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 bwMode="auto">
          <a:xfrm>
            <a:off x="0" y="6389555"/>
            <a:ext cx="9144000" cy="4588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503403" y="2272532"/>
            <a:ext cx="2207656" cy="3907252"/>
            <a:chOff x="5140305" y="2281408"/>
            <a:chExt cx="2207656" cy="3907252"/>
          </a:xfrm>
        </p:grpSpPr>
        <p:grpSp>
          <p:nvGrpSpPr>
            <p:cNvPr id="15" name="Group 14"/>
            <p:cNvGrpSpPr/>
            <p:nvPr/>
          </p:nvGrpSpPr>
          <p:grpSpPr>
            <a:xfrm>
              <a:off x="5149806" y="2539940"/>
              <a:ext cx="2188654" cy="3648720"/>
              <a:chOff x="5149806" y="2539940"/>
              <a:chExt cx="2188654" cy="3648720"/>
            </a:xfrm>
          </p:grpSpPr>
          <p:sp>
            <p:nvSpPr>
              <p:cNvPr id="30" name="Rounded Rectangle 29"/>
              <p:cNvSpPr/>
              <p:nvPr/>
            </p:nvSpPr>
            <p:spPr bwMode="auto">
              <a:xfrm>
                <a:off x="5149806" y="2539940"/>
                <a:ext cx="2188654" cy="364872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1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4" name="Group 13"/>
              <p:cNvGrpSpPr/>
              <p:nvPr/>
            </p:nvGrpSpPr>
            <p:grpSpPr>
              <a:xfrm>
                <a:off x="5263421" y="2821219"/>
                <a:ext cx="1930792" cy="1559924"/>
                <a:chOff x="5263421" y="2821219"/>
                <a:chExt cx="1930792" cy="1559924"/>
              </a:xfrm>
            </p:grpSpPr>
            <p:sp>
              <p:nvSpPr>
                <p:cNvPr id="35" name="Rectangle 34"/>
                <p:cNvSpPr/>
                <p:nvPr/>
              </p:nvSpPr>
              <p:spPr bwMode="auto">
                <a:xfrm rot="5400000">
                  <a:off x="5448855" y="2635785"/>
                  <a:ext cx="1559924" cy="1930792"/>
                </a:xfrm>
                <a:prstGeom prst="rect">
                  <a:avLst/>
                </a:prstGeom>
                <a:solidFill>
                  <a:srgbClr val="E1FFFF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5308343" y="2838944"/>
                  <a:ext cx="1805302" cy="286232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 err="1" smtClean="0"/>
                    <a:t>DownloadService</a:t>
                  </a:r>
                  <a:endParaRPr lang="en-US" sz="1400" b="1" dirty="0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5436231" y="3248517"/>
                  <a:ext cx="1549527" cy="28623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err="1" smtClean="0"/>
                    <a:t>onHandleIntent</a:t>
                  </a:r>
                  <a:r>
                    <a:rPr lang="en-US" sz="1400" dirty="0" smtClean="0"/>
                    <a:t>()</a:t>
                  </a:r>
                  <a:endParaRPr lang="en-US" sz="1400" dirty="0"/>
                </a:p>
              </p:txBody>
            </p:sp>
          </p:grpSp>
        </p:grpSp>
        <p:sp>
          <p:nvSpPr>
            <p:cNvPr id="32" name="Rectangle 31"/>
            <p:cNvSpPr/>
            <p:nvPr/>
          </p:nvSpPr>
          <p:spPr>
            <a:xfrm>
              <a:off x="5140305" y="2281408"/>
              <a:ext cx="2207656" cy="258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sz="1200" b="1" dirty="0" err="1" smtClean="0"/>
                <a:t>DownloadService</a:t>
              </a:r>
              <a:r>
                <a:rPr lang="en-US" altLang="en-US" sz="1200" b="1" dirty="0" smtClean="0"/>
                <a:t> Process</a:t>
              </a:r>
              <a:endParaRPr lang="en-US" sz="1200" b="1" dirty="0"/>
            </a:p>
          </p:txBody>
        </p:sp>
      </p:grpSp>
      <p:sp>
        <p:nvSpPr>
          <p:cNvPr id="72" name="Rectangle 71"/>
          <p:cNvSpPr/>
          <p:nvPr/>
        </p:nvSpPr>
        <p:spPr bwMode="auto">
          <a:xfrm rot="5400000">
            <a:off x="3045439" y="3424882"/>
            <a:ext cx="3089733" cy="1894766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9390" y="1183139"/>
            <a:ext cx="33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Android Example in Java</a:t>
            </a:r>
            <a:endParaRPr lang="en-US" sz="2000" dirty="0"/>
          </a:p>
        </p:txBody>
      </p:sp>
      <p:sp>
        <p:nvSpPr>
          <p:cNvPr id="13" name="Rounded Rectangle 12"/>
          <p:cNvSpPr/>
          <p:nvPr/>
        </p:nvSpPr>
        <p:spPr bwMode="auto">
          <a:xfrm>
            <a:off x="1194501" y="2531064"/>
            <a:ext cx="2445099" cy="364872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 rot="5400000">
            <a:off x="1672621" y="2428027"/>
            <a:ext cx="1456761" cy="2121749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 rot="5400000">
            <a:off x="1672620" y="4127874"/>
            <a:ext cx="1456761" cy="2121749"/>
          </a:xfrm>
          <a:prstGeom prst="rect">
            <a:avLst/>
          </a:prstGeom>
          <a:solidFill>
            <a:srgbClr val="E1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42022" y="3847928"/>
            <a:ext cx="1247777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startService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1550980" y="2786304"/>
            <a:ext cx="1829347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DownloadActivity</a:t>
            </a:r>
            <a:endParaRPr 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775845" y="3198002"/>
            <a:ext cx="1180131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mMessenger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1497708" y="4516201"/>
            <a:ext cx="1864613" cy="286232"/>
          </a:xfrm>
          <a:prstGeom prst="rect">
            <a:avLst/>
          </a:prstGeom>
          <a:noFill/>
          <a:ln w="12700"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err="1" smtClean="0"/>
              <a:t>ServiceConnection</a:t>
            </a:r>
            <a:endParaRPr lang="en-US" sz="1400" b="1" dirty="0"/>
          </a:p>
        </p:txBody>
      </p:sp>
      <p:sp>
        <p:nvSpPr>
          <p:cNvPr id="31" name="Rectangle 30"/>
          <p:cNvSpPr/>
          <p:nvPr/>
        </p:nvSpPr>
        <p:spPr>
          <a:xfrm>
            <a:off x="1302803" y="2272532"/>
            <a:ext cx="2228495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err="1" smtClean="0"/>
              <a:t>DownloadActivity</a:t>
            </a:r>
            <a:r>
              <a:rPr lang="en-US" altLang="en-US" sz="1200" b="1" dirty="0" smtClean="0"/>
              <a:t> Process</a:t>
            </a:r>
            <a:endParaRPr lang="en-US" sz="1200" b="1" dirty="0"/>
          </a:p>
        </p:txBody>
      </p:sp>
      <p:cxnSp>
        <p:nvCxnSpPr>
          <p:cNvPr id="49" name="Straight Arrow Connector 48"/>
          <p:cNvCxnSpPr>
            <a:stCxn id="18" idx="3"/>
          </p:cNvCxnSpPr>
          <p:nvPr/>
        </p:nvCxnSpPr>
        <p:spPr bwMode="auto">
          <a:xfrm>
            <a:off x="2989799" y="3991044"/>
            <a:ext cx="667927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1439679" y="5025300"/>
            <a:ext cx="1922642" cy="28623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onServiceConnected</a:t>
            </a:r>
            <a:r>
              <a:rPr lang="en-US" sz="1400" dirty="0" smtClean="0"/>
              <a:t>()</a:t>
            </a:r>
            <a:endParaRPr lang="en-US" sz="1400" dirty="0"/>
          </a:p>
        </p:txBody>
      </p:sp>
      <p:cxnSp>
        <p:nvCxnSpPr>
          <p:cNvPr id="54" name="Straight Arrow Connector 53"/>
          <p:cNvCxnSpPr>
            <a:stCxn id="23" idx="1"/>
          </p:cNvCxnSpPr>
          <p:nvPr/>
        </p:nvCxnSpPr>
        <p:spPr bwMode="auto">
          <a:xfrm flipH="1">
            <a:off x="2964873" y="3382757"/>
            <a:ext cx="28344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3657726" y="3724260"/>
            <a:ext cx="18524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1: Sent Intent to</a:t>
            </a:r>
            <a:br>
              <a:rPr lang="en-US" sz="1400" dirty="0" smtClean="0"/>
            </a:br>
            <a:r>
              <a:rPr lang="en-US" sz="1400" dirty="0" smtClean="0"/>
              <a:t>Activity Manager</a:t>
            </a:r>
            <a:br>
              <a:rPr lang="en-US" sz="1400" dirty="0" smtClean="0"/>
            </a:br>
            <a:r>
              <a:rPr lang="en-US" sz="1400" dirty="0" smtClean="0"/>
              <a:t>Service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899749" y="3615545"/>
            <a:ext cx="15945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4</a:t>
            </a:r>
            <a:r>
              <a:rPr lang="en-US" sz="1400" dirty="0" smtClean="0"/>
              <a:t>: Download image &amp; reply via Messenger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3657726" y="4462924"/>
            <a:ext cx="17402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2</a:t>
            </a:r>
            <a:r>
              <a:rPr lang="en-US" sz="1400" dirty="0" smtClean="0"/>
              <a:t>: Activity Manager Service starts the Download Service if it’s not already running</a:t>
            </a:r>
            <a:endParaRPr lang="en-US" sz="1400" dirty="0"/>
          </a:p>
        </p:txBody>
      </p:sp>
      <p:sp>
        <p:nvSpPr>
          <p:cNvPr id="69" name="Rectangle 68"/>
          <p:cNvSpPr/>
          <p:nvPr/>
        </p:nvSpPr>
        <p:spPr>
          <a:xfrm>
            <a:off x="232314" y="1672503"/>
            <a:ext cx="89069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defRPr/>
            </a:pPr>
            <a:r>
              <a:rPr lang="en-US" kern="0" dirty="0" smtClean="0"/>
              <a:t>(Some) steps involved in the Android implementation of Command Processor pattern</a:t>
            </a:r>
            <a:endParaRPr lang="en-US" kern="0" dirty="0"/>
          </a:p>
        </p:txBody>
      </p:sp>
      <p:sp>
        <p:nvSpPr>
          <p:cNvPr id="73" name="TextBox 72"/>
          <p:cNvSpPr txBox="1"/>
          <p:nvPr/>
        </p:nvSpPr>
        <p:spPr>
          <a:xfrm>
            <a:off x="3533552" y="5923900"/>
            <a:ext cx="2254386" cy="25853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Activity Manager Service</a:t>
            </a:r>
            <a:endParaRPr lang="en-US" sz="1200" b="1" dirty="0"/>
          </a:p>
        </p:txBody>
      </p:sp>
      <p:sp>
        <p:nvSpPr>
          <p:cNvPr id="38" name="Rectangle 3"/>
          <p:cNvSpPr>
            <a:spLocks noGrp="1" noChangeArrowheads="1"/>
          </p:cNvSpPr>
          <p:nvPr>
            <p:ph type="title"/>
          </p:nvPr>
        </p:nvSpPr>
        <p:spPr>
          <a:xfrm>
            <a:off x="261257" y="525463"/>
            <a:ext cx="8654143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Command Processor      POSA1 Design Pattern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93813" y="6429100"/>
            <a:ext cx="879618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Other patterns are involved here: </a:t>
            </a:r>
            <a:r>
              <a:rPr lang="en-US" sz="2000" i="1" dirty="0" smtClean="0"/>
              <a:t>Activator</a:t>
            </a:r>
            <a:r>
              <a:rPr lang="en-US" sz="2000" dirty="0" smtClean="0"/>
              <a:t>, </a:t>
            </a:r>
            <a:r>
              <a:rPr lang="en-US" sz="2000" i="1" dirty="0" smtClean="0"/>
              <a:t>Messaging</a:t>
            </a:r>
            <a:r>
              <a:rPr lang="en-US" sz="2000" dirty="0" smtClean="0"/>
              <a:t>, </a:t>
            </a:r>
            <a:r>
              <a:rPr lang="en-US" sz="2000" i="1" dirty="0" smtClean="0"/>
              <a:t>Result Callback</a:t>
            </a:r>
            <a:r>
              <a:rPr lang="en-US" sz="2000" dirty="0" smtClean="0"/>
              <a:t>, etc.</a:t>
            </a:r>
            <a:endParaRPr lang="en-US" sz="2000" dirty="0"/>
          </a:p>
        </p:txBody>
      </p:sp>
      <p:cxnSp>
        <p:nvCxnSpPr>
          <p:cNvPr id="44" name="Straight Arrow Connector 43"/>
          <p:cNvCxnSpPr/>
          <p:nvPr/>
        </p:nvCxnSpPr>
        <p:spPr bwMode="auto">
          <a:xfrm>
            <a:off x="4831688" y="5714944"/>
            <a:ext cx="624021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5787938" y="4552531"/>
            <a:ext cx="18539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3: </a:t>
            </a:r>
            <a:r>
              <a:rPr lang="en-US" sz="1400" dirty="0" err="1" smtClean="0"/>
              <a:t>IntentService</a:t>
            </a:r>
            <a:r>
              <a:rPr lang="en-US" sz="1400" dirty="0" smtClean="0"/>
              <a:t> base class queues the Intent &amp; calls </a:t>
            </a:r>
            <a:r>
              <a:rPr lang="en-US" sz="1400" dirty="0" err="1" smtClean="0"/>
              <a:t>onHandleIntent</a:t>
            </a:r>
            <a:r>
              <a:rPr lang="en-US" sz="1400" dirty="0" smtClean="0"/>
              <a:t>(), which runs in a separate thread</a:t>
            </a:r>
            <a:endParaRPr lang="en-US" sz="1400" dirty="0"/>
          </a:p>
        </p:txBody>
      </p:sp>
      <p:cxnSp>
        <p:nvCxnSpPr>
          <p:cNvPr id="48" name="Straight Arrow Connector 47"/>
          <p:cNvCxnSpPr/>
          <p:nvPr/>
        </p:nvCxnSpPr>
        <p:spPr bwMode="auto">
          <a:xfrm flipV="1">
            <a:off x="5863500" y="3675493"/>
            <a:ext cx="0" cy="8274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" name="TextBox 50"/>
          <p:cNvSpPr txBox="1"/>
          <p:nvPr/>
        </p:nvSpPr>
        <p:spPr>
          <a:xfrm>
            <a:off x="3798180" y="3030247"/>
            <a:ext cx="1594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indent="-225425">
              <a:lnSpc>
                <a:spcPct val="100000"/>
              </a:lnSpc>
              <a:spcBef>
                <a:spcPts val="0"/>
              </a:spcBef>
            </a:pPr>
            <a:r>
              <a:rPr lang="en-US" sz="1400" dirty="0" smtClean="0"/>
              <a:t>5: Return URI</a:t>
            </a:r>
            <a:endParaRPr lang="en-US" sz="1400" dirty="0"/>
          </a:p>
        </p:txBody>
      </p:sp>
      <p:sp>
        <p:nvSpPr>
          <p:cNvPr id="21" name="Freeform 20"/>
          <p:cNvSpPr/>
          <p:nvPr/>
        </p:nvSpPr>
        <p:spPr bwMode="auto">
          <a:xfrm>
            <a:off x="7348856" y="3420977"/>
            <a:ext cx="586154" cy="668216"/>
          </a:xfrm>
          <a:custGeom>
            <a:avLst/>
            <a:gdLst>
              <a:gd name="connsiteX0" fmla="*/ 0 w 586154"/>
              <a:gd name="connsiteY0" fmla="*/ 0 h 668216"/>
              <a:gd name="connsiteX1" fmla="*/ 586154 w 586154"/>
              <a:gd name="connsiteY1" fmla="*/ 0 h 668216"/>
              <a:gd name="connsiteX2" fmla="*/ 574430 w 586154"/>
              <a:gd name="connsiteY2" fmla="*/ 668216 h 668216"/>
              <a:gd name="connsiteX3" fmla="*/ 11723 w 586154"/>
              <a:gd name="connsiteY3" fmla="*/ 668216 h 66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6154" h="668216">
                <a:moveTo>
                  <a:pt x="0" y="0"/>
                </a:moveTo>
                <a:lnTo>
                  <a:pt x="586154" y="0"/>
                </a:lnTo>
                <a:lnTo>
                  <a:pt x="574430" y="668216"/>
                </a:lnTo>
                <a:lnTo>
                  <a:pt x="11723" y="668216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7182598" y="3598716"/>
            <a:ext cx="300243" cy="312737"/>
            <a:chOff x="8327572" y="4328206"/>
            <a:chExt cx="300243" cy="312737"/>
          </a:xfrm>
        </p:grpSpPr>
        <p:grpSp>
          <p:nvGrpSpPr>
            <p:cNvPr id="37" name="Group 36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41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0" name="Straight Arrow Connector 39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17494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72" grpId="0" animBg="1"/>
      <p:bldP spid="56" grpId="0"/>
      <p:bldP spid="60" grpId="0"/>
      <p:bldP spid="62" grpId="0"/>
      <p:bldP spid="73" grpId="0"/>
      <p:bldP spid="39" grpId="0" animBg="1"/>
      <p:bldP spid="47" grpId="0"/>
      <p:bldP spid="51" grpId="0"/>
      <p:bldP spid="2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199390" y="1431602"/>
            <a:ext cx="9144000" cy="4838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69863" marR="0" lvl="0" indent="-169863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(Portion of) 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the </a:t>
            </a:r>
            <a:r>
              <a:rPr lang="en-US" sz="2000" kern="0" dirty="0" err="1" smtClean="0">
                <a:latin typeface="+mn-lt"/>
                <a:ea typeface="+mn-ea"/>
                <a:cs typeface="+mn-cs"/>
              </a:rPr>
              <a:t>DownloadActivity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 implemented using the Command </a:t>
            </a:r>
            <a:br>
              <a:rPr lang="en-US" sz="2000" kern="0" dirty="0" smtClean="0">
                <a:latin typeface="+mn-lt"/>
                <a:ea typeface="+mn-ea"/>
                <a:cs typeface="+mn-cs"/>
              </a:rPr>
            </a:br>
            <a:r>
              <a:rPr lang="en-US" sz="2000" kern="0" dirty="0" smtClean="0">
                <a:latin typeface="+mn-lt"/>
                <a:ea typeface="+mn-ea"/>
                <a:cs typeface="+mn-cs"/>
              </a:rPr>
              <a:t>Processor pattern</a:t>
            </a:r>
            <a:endParaRPr kumimoji="0" lang="en-US" sz="20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 public void </a:t>
            </a:r>
            <a:r>
              <a:rPr lang="en-US" sz="2000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runDownloadImage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(View 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view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) {</a:t>
            </a:r>
            <a:endParaRPr lang="en-US" sz="2000" b="1" kern="0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   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URL </a:t>
            </a:r>
            <a:r>
              <a:rPr lang="en-US" sz="2000" b="1" kern="0" dirty="0" err="1">
                <a:latin typeface="Courier New" pitchFamily="49" charset="0"/>
                <a:ea typeface="+mn-ea"/>
                <a:cs typeface="Courier New" pitchFamily="49" charset="0"/>
              </a:rPr>
              <a:t>url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 = new URL(</a:t>
            </a:r>
            <a:r>
              <a:rPr lang="en-US" sz="2000" b="1" kern="0" dirty="0" err="1">
                <a:latin typeface="Courier New" pitchFamily="49" charset="0"/>
                <a:ea typeface="+mn-ea"/>
                <a:cs typeface="Courier New" pitchFamily="49" charset="0"/>
              </a:rPr>
              <a:t>image_url.getText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().</a:t>
            </a:r>
            <a:r>
              <a:rPr lang="en-US" sz="2000" b="1" kern="0" dirty="0" err="1">
                <a:latin typeface="Courier New" pitchFamily="49" charset="0"/>
                <a:ea typeface="+mn-ea"/>
                <a:cs typeface="Courier New" pitchFamily="49" charset="0"/>
              </a:rPr>
              <a:t>toString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()) </a:t>
            </a:r>
            <a:endParaRPr lang="en-US" sz="2000" b="1" kern="0" dirty="0" smtClean="0">
              <a:latin typeface="Courier New" pitchFamily="49" charset="0"/>
              <a:ea typeface="+mn-ea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 Intent </a:t>
            </a:r>
            <a:r>
              <a:rPr lang="en-US" sz="2000" b="1" kern="0" dirty="0" err="1">
                <a:latin typeface="Courier New" pitchFamily="49" charset="0"/>
                <a:ea typeface="+mn-ea"/>
                <a:cs typeface="Courier New" pitchFamily="49" charset="0"/>
              </a:rPr>
              <a:t>intent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 = new 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Intent(this,  </a:t>
            </a:r>
            <a:b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</a:b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                            </a:t>
            </a:r>
            <a:r>
              <a:rPr lang="en-US" sz="2000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DownloadService.class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             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</a:t>
            </a:r>
            <a:r>
              <a:rPr lang="en-US" sz="2000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intent.putExtra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sz="2000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DownloadService.MESSENGER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, </a:t>
            </a:r>
            <a:endParaRPr lang="en-US" sz="2000" b="1" kern="0" dirty="0" smtClean="0">
              <a:latin typeface="Courier New" pitchFamily="49" charset="0"/>
              <a:ea typeface="+mn-ea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                </a:t>
            </a:r>
            <a:r>
              <a:rPr lang="en-US" sz="2000" b="1" kern="0" dirty="0">
                <a:latin typeface="Courier New" pitchFamily="49" charset="0"/>
                <a:cs typeface="Courier New" pitchFamily="49" charset="0"/>
              </a:rPr>
              <a:t>new Messenger(handler</a:t>
            </a:r>
            <a:r>
              <a:rPr lang="en-US" sz="2000" b="1" kern="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)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       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</a:t>
            </a:r>
            <a:r>
              <a:rPr lang="en-US" sz="2000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intent.putExtra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(DownloadService.URL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, </a:t>
            </a:r>
            <a:r>
              <a:rPr lang="en-US" sz="2000" b="1" kern="0" dirty="0" err="1">
                <a:latin typeface="Courier New" pitchFamily="49" charset="0"/>
                <a:ea typeface="+mn-ea"/>
                <a:cs typeface="Courier New" pitchFamily="49" charset="0"/>
              </a:rPr>
              <a:t>url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kern="0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   </a:t>
            </a:r>
            <a:r>
              <a:rPr lang="en-US" sz="2000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startService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(intent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}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9390" y="1183139"/>
            <a:ext cx="33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Android Example in Java</a:t>
            </a:r>
            <a:endParaRPr lang="en-US" sz="2000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title"/>
          </p:nvPr>
        </p:nvSpPr>
        <p:spPr>
          <a:xfrm>
            <a:off x="261257" y="525463"/>
            <a:ext cx="8654143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Command Processor      POSA1 Design Pattern</a:t>
            </a:r>
          </a:p>
        </p:txBody>
      </p:sp>
      <p:sp>
        <p:nvSpPr>
          <p:cNvPr id="5" name="Rectangle 4"/>
          <p:cNvSpPr/>
          <p:nvPr/>
        </p:nvSpPr>
        <p:spPr>
          <a:xfrm>
            <a:off x="1713297" y="6429100"/>
            <a:ext cx="558265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This code runs in the </a:t>
            </a:r>
            <a:r>
              <a:rPr lang="en-US" sz="2000" dirty="0" err="1" smtClean="0"/>
              <a:t>DownloadActivity</a:t>
            </a:r>
            <a:r>
              <a:rPr lang="en-US" sz="2000" dirty="0" smtClean="0"/>
              <a:t> process</a:t>
            </a:r>
            <a:endParaRPr lang="en-US" sz="2000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079160" y="3660819"/>
            <a:ext cx="3271453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Make Intent “command”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 rot="16200000" flipV="1">
            <a:off x="4188213" y="3467311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 rot="5400000" flipH="1" flipV="1">
            <a:off x="2632084" y="5693464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156613" y="5917470"/>
            <a:ext cx="5053737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Issue request to command </a:t>
            </a:r>
            <a:r>
              <a:rPr lang="en-US" b="1" dirty="0" smtClean="0">
                <a:solidFill>
                  <a:srgbClr val="336699"/>
                </a:solidFill>
              </a:rPr>
              <a:t>p</a:t>
            </a:r>
            <a:r>
              <a:rPr lang="en-US" b="1" u="none" dirty="0" smtClean="0">
                <a:solidFill>
                  <a:srgbClr val="336699"/>
                </a:solidFill>
              </a:rPr>
              <a:t>rocessor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501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136635" y="1640959"/>
            <a:ext cx="9144000" cy="4664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(Portion of) 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the </a:t>
            </a:r>
            <a:r>
              <a:rPr lang="en-US" sz="2000" kern="0" dirty="0" err="1" smtClean="0">
                <a:latin typeface="+mn-lt"/>
                <a:ea typeface="+mn-ea"/>
                <a:cs typeface="+mn-cs"/>
              </a:rPr>
              <a:t>DownloadService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 implemented using the Command </a:t>
            </a:r>
            <a:br>
              <a:rPr lang="en-US" sz="2000" kern="0" dirty="0" smtClean="0">
                <a:latin typeface="+mn-lt"/>
                <a:ea typeface="+mn-ea"/>
                <a:cs typeface="+mn-cs"/>
              </a:rPr>
            </a:br>
            <a:r>
              <a:rPr lang="en-US" sz="2000" kern="0" dirty="0" smtClean="0">
                <a:latin typeface="+mn-lt"/>
                <a:ea typeface="+mn-ea"/>
                <a:cs typeface="+mn-cs"/>
              </a:rPr>
              <a:t>Processor pattern</a:t>
            </a:r>
            <a:endParaRPr kumimoji="0" lang="en-US" sz="2000" b="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74625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public class </a:t>
            </a:r>
            <a:r>
              <a:rPr lang="en-US" sz="2000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DownloadService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extends </a:t>
            </a:r>
            <a:r>
              <a:rPr lang="en-US" sz="2000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IntentService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{</a:t>
            </a:r>
            <a:b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</a:b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...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protected void </a:t>
            </a:r>
            <a:r>
              <a:rPr lang="en-US" sz="2000" b="1" kern="0" dirty="0" err="1">
                <a:latin typeface="Courier New" pitchFamily="49" charset="0"/>
                <a:ea typeface="+mn-ea"/>
                <a:cs typeface="Courier New" pitchFamily="49" charset="0"/>
              </a:rPr>
              <a:t>onHandleIntent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(Intent intent) {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    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Bundle 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extras = </a:t>
            </a:r>
            <a:r>
              <a:rPr lang="en-US" sz="2000" b="1" kern="0" dirty="0" err="1">
                <a:latin typeface="Courier New" pitchFamily="49" charset="0"/>
                <a:ea typeface="+mn-ea"/>
                <a:cs typeface="Courier New" pitchFamily="49" charset="0"/>
              </a:rPr>
              <a:t>intent.getExtras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();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  URL </a:t>
            </a:r>
            <a:r>
              <a:rPr lang="en-US" sz="2000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url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= (URL)</a:t>
            </a:r>
            <a:r>
              <a:rPr lang="en-US" sz="2000" b="1" kern="0" dirty="0" err="1">
                <a:latin typeface="Courier New" pitchFamily="49" charset="0"/>
                <a:ea typeface="+mn-ea"/>
                <a:cs typeface="Courier New" pitchFamily="49" charset="0"/>
              </a:rPr>
              <a:t>extras.get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(URL);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  Messenger </a:t>
            </a:r>
            <a:r>
              <a:rPr lang="en-US" sz="2000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messender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(Messenger)</a:t>
            </a:r>
            <a:r>
              <a:rPr lang="en-US" sz="2000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extras.get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(MESSANGER);</a:t>
            </a: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 b="1" kern="0" dirty="0" smtClean="0">
              <a:latin typeface="Courier New" pitchFamily="49" charset="0"/>
              <a:ea typeface="+mn-ea"/>
              <a:cs typeface="Courier New" pitchFamily="49" charset="0"/>
            </a:endParaRP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 // Download image at designated URL &amp; </a:t>
            </a:r>
            <a:r>
              <a:rPr lang="en-US" sz="2000" b="1" kern="0" dirty="0">
                <a:latin typeface="Courier New" pitchFamily="49" charset="0"/>
                <a:cs typeface="Courier New" pitchFamily="49" charset="0"/>
              </a:rPr>
              <a:t>send 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/>
            </a:r>
            <a:b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</a:b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  // reply back to Activity via messenger callback</a:t>
            </a:r>
            <a:endParaRPr lang="en-US" sz="2000" b="1" kern="0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   </a:t>
            </a:r>
            <a:r>
              <a:rPr lang="en-US" sz="2000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downloadImage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(</a:t>
            </a:r>
            <a:r>
              <a:rPr lang="en-US" sz="2000" b="1" kern="0" dirty="0" err="1" smtClean="0">
                <a:latin typeface="Courier New" pitchFamily="49" charset="0"/>
                <a:ea typeface="+mn-ea"/>
                <a:cs typeface="Courier New" pitchFamily="49" charset="0"/>
              </a:rPr>
              <a:t>url</a:t>
            </a: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, messenger);</a:t>
            </a:r>
            <a:endParaRPr lang="en-US" sz="2000" b="1" kern="0" dirty="0">
              <a:latin typeface="Courier New" pitchFamily="49" charset="0"/>
              <a:ea typeface="+mn-ea"/>
              <a:cs typeface="Courier New" pitchFamily="49" charset="0"/>
            </a:endParaRPr>
          </a:p>
          <a:p>
            <a:pPr marL="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lang="en-US" sz="2000" b="1" kern="0" dirty="0">
                <a:latin typeface="Courier New" pitchFamily="49" charset="0"/>
                <a:ea typeface="+mn-ea"/>
                <a:cs typeface="Courier New" pitchFamily="49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0" dirty="0" smtClean="0">
                <a:latin typeface="Courier New" pitchFamily="49" charset="0"/>
                <a:ea typeface="+mn-ea"/>
                <a:cs typeface="Courier New" pitchFamily="49" charset="0"/>
              </a:rPr>
              <a:t>}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9390" y="1183139"/>
            <a:ext cx="33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Android Example in Java</a:t>
            </a:r>
            <a:endParaRPr lang="en-US" sz="2000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title"/>
          </p:nvPr>
        </p:nvSpPr>
        <p:spPr>
          <a:xfrm>
            <a:off x="261257" y="525463"/>
            <a:ext cx="8654143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Command Processor      POSA1 Design Pattern</a:t>
            </a:r>
          </a:p>
        </p:txBody>
      </p:sp>
      <p:sp>
        <p:nvSpPr>
          <p:cNvPr id="5" name="Rectangle 4"/>
          <p:cNvSpPr/>
          <p:nvPr/>
        </p:nvSpPr>
        <p:spPr>
          <a:xfrm>
            <a:off x="1049158" y="6429100"/>
            <a:ext cx="6891682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This code runs in a thread in the </a:t>
            </a:r>
            <a:r>
              <a:rPr lang="en-US" sz="2000" dirty="0" err="1" smtClean="0"/>
              <a:t>DownloadService</a:t>
            </a:r>
            <a:r>
              <a:rPr lang="en-US" sz="2000" dirty="0" smtClean="0"/>
              <a:t> process</a:t>
            </a:r>
            <a:endParaRPr lang="en-US" sz="2000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325956" y="2848333"/>
            <a:ext cx="5450939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Command processor executes the request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 rot="16200000" flipH="1">
            <a:off x="2788380" y="2904589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4506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74172" y="1228724"/>
            <a:ext cx="4959804" cy="5019675"/>
          </a:xfrm>
        </p:spPr>
        <p:txBody>
          <a:bodyPr/>
          <a:lstStyle/>
          <a:p>
            <a:pPr marL="533400" indent="-533400" ea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000" b="1" dirty="0" smtClean="0"/>
              <a:t>Consequences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Tahoma" pitchFamily="34" charset="0"/>
              <a:buChar char="+"/>
              <a:defRPr/>
            </a:pPr>
            <a:r>
              <a:rPr lang="en-US" sz="2000" dirty="0" smtClean="0"/>
              <a:t>Allow </a:t>
            </a:r>
            <a:r>
              <a:rPr lang="en-US" sz="2000" dirty="0"/>
              <a:t>different users to work with service in different </a:t>
            </a:r>
            <a:r>
              <a:rPr lang="en-US" sz="2000" dirty="0" smtClean="0"/>
              <a:t>ways via commands</a:t>
            </a:r>
            <a:endParaRPr lang="en-US" sz="2000" dirty="0"/>
          </a:p>
          <a:p>
            <a:pPr marL="28575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+"/>
              <a:defRPr/>
            </a:pPr>
            <a:r>
              <a:rPr lang="en-US" sz="2000" dirty="0" smtClean="0"/>
              <a:t>Client isn’t blocked for duration of command processing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–"/>
              <a:defRPr/>
            </a:pPr>
            <a:r>
              <a:rPr lang="en-US" sz="2000" dirty="0" smtClean="0"/>
              <a:t>Additional programming to handle info passed with commands (</a:t>
            </a:r>
            <a:r>
              <a:rPr lang="en-US" sz="2000" i="1" dirty="0" smtClean="0"/>
              <a:t>cf.</a:t>
            </a:r>
            <a:r>
              <a:rPr lang="en-US" sz="2000" dirty="0" smtClean="0"/>
              <a:t> Broker)</a:t>
            </a:r>
          </a:p>
          <a:p>
            <a:pPr marL="285750" lvl="1" indent="-228600" eaLnBrk="1" hangingPunct="1">
              <a:spcBef>
                <a:spcPts val="600"/>
              </a:spcBef>
              <a:spcAft>
                <a:spcPts val="0"/>
              </a:spcAft>
              <a:buFont typeface="Tahoma" pitchFamily="34" charset="0"/>
              <a:buChar char="–"/>
              <a:defRPr/>
            </a:pPr>
            <a:r>
              <a:rPr lang="en-US" sz="2000" dirty="0" smtClean="0"/>
              <a:t>Supporting two-way operations requires additional patterns</a:t>
            </a:r>
            <a:endParaRPr lang="en-US" sz="2000" b="1" dirty="0" smtClean="0"/>
          </a:p>
          <a:p>
            <a:pPr marL="533400" indent="-533400" eaLnBrk="1" hangingPunct="1">
              <a:spcBef>
                <a:spcPts val="60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000" b="1" dirty="0" smtClean="0"/>
              <a:t>Implementation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smtClean="0"/>
              <a:t>Statically-typed vs. dynamically-typed commands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smtClean="0"/>
              <a:t>Concurrency &amp; </a:t>
            </a:r>
            <a:r>
              <a:rPr lang="en-US" sz="2000" dirty="0" err="1" smtClean="0"/>
              <a:t>queueing</a:t>
            </a:r>
            <a:r>
              <a:rPr lang="en-US" sz="2000" dirty="0" smtClean="0"/>
              <a:t> model(s)</a:t>
            </a:r>
          </a:p>
          <a:p>
            <a:pPr marL="228600" lvl="1" indent="-228600" eaLnBrk="1" hangingPunct="1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000" dirty="0" smtClean="0"/>
              <a:t>Support for persistence &amp; transactions</a:t>
            </a:r>
          </a:p>
        </p:txBody>
      </p:sp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289177" y="1228725"/>
            <a:ext cx="378814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33400" indent="-5334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Known Uses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Android </a:t>
            </a:r>
            <a:r>
              <a:rPr lang="en-US" sz="2000" kern="0" dirty="0" err="1" smtClean="0">
                <a:latin typeface="+mn-lt"/>
                <a:ea typeface="+mn-ea"/>
                <a:cs typeface="+mn-cs"/>
              </a:rPr>
              <a:t>IntentService</a:t>
            </a:r>
            <a:endParaRPr lang="en-US" sz="2000" kern="0" dirty="0" smtClean="0">
              <a:latin typeface="+mn-lt"/>
              <a:ea typeface="+mn-ea"/>
              <a:cs typeface="+mn-cs"/>
            </a:endParaRP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Many UI toolkits 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err="1" smtClean="0">
                <a:latin typeface="+mn-lt"/>
                <a:ea typeface="+mn-ea"/>
                <a:cs typeface="+mn-cs"/>
              </a:rPr>
              <a:t>InterViews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, ET++, </a:t>
            </a:r>
            <a:r>
              <a:rPr lang="en-US" sz="2000" kern="0" dirty="0" err="1" smtClean="0">
                <a:latin typeface="+mn-lt"/>
                <a:ea typeface="+mn-ea"/>
                <a:cs typeface="+mn-cs"/>
              </a:rPr>
              <a:t>MacApp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, etc. 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Interpreters for command-line shells</a:t>
            </a:r>
            <a:endParaRPr lang="en-US" sz="2000" kern="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title"/>
          </p:nvPr>
        </p:nvSpPr>
        <p:spPr>
          <a:xfrm>
            <a:off x="261257" y="525463"/>
            <a:ext cx="8654143" cy="533400"/>
          </a:xfrm>
          <a:solidFill>
            <a:schemeClr val="bg1">
              <a:lumMod val="75000"/>
              <a:alpha val="50195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Command Processor      POSA1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36789785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691" grpId="0" uiExpand="1" build="p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3825" y="551215"/>
            <a:ext cx="8826499" cy="427037"/>
          </a:xfrm>
          <a:solidFill>
            <a:schemeClr val="bg1">
              <a:alpha val="50195"/>
            </a:schemeClr>
          </a:solidFill>
        </p:spPr>
        <p:txBody>
          <a:bodyPr/>
          <a:lstStyle/>
          <a:p>
            <a:pPr eaLnBrk="1" hangingPunct="1"/>
            <a:r>
              <a:rPr lang="en-US" sz="3200" dirty="0" smtClean="0"/>
              <a:t>History of the GoF</a:t>
            </a:r>
            <a:r>
              <a:rPr lang="en-US" sz="3200" dirty="0"/>
              <a:t> </a:t>
            </a:r>
            <a:r>
              <a:rPr lang="en-US" sz="3200" dirty="0" smtClean="0"/>
              <a:t>&amp; POSA Pattern Books</a:t>
            </a:r>
            <a:endParaRPr lang="en-US" sz="2000" dirty="0" smtClean="0"/>
          </a:p>
        </p:txBody>
      </p:sp>
      <p:sp>
        <p:nvSpPr>
          <p:cNvPr id="501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67961" y="3214006"/>
            <a:ext cx="5100726" cy="3202674"/>
          </a:xfrm>
        </p:spPr>
        <p:txBody>
          <a:bodyPr/>
          <a:lstStyle/>
          <a:p>
            <a:pPr marL="228600" indent="-228600">
              <a:spcBef>
                <a:spcPts val="1200"/>
              </a:spcBef>
              <a:buSzPct val="100000"/>
              <a:buFont typeface="Arial" pitchFamily="34" charset="0"/>
              <a:buChar char="•"/>
            </a:pPr>
            <a:r>
              <a:rPr lang="en-US" sz="2000" kern="1200" dirty="0" smtClean="0"/>
              <a:t>1996 volume 1 of the </a:t>
            </a:r>
            <a:r>
              <a:rPr lang="en-US" sz="2000" i="1" kern="1200" dirty="0" smtClean="0"/>
              <a:t>Pattern-Oriented Software Architecture</a:t>
            </a:r>
            <a:r>
              <a:rPr lang="en-US" sz="2000" kern="1200" dirty="0" smtClean="0"/>
              <a:t> (POSA1 book) published</a:t>
            </a:r>
          </a:p>
        </p:txBody>
      </p:sp>
      <p:sp>
        <p:nvSpPr>
          <p:cNvPr id="6" name="Rectangle 5"/>
          <p:cNvSpPr/>
          <p:nvPr/>
        </p:nvSpPr>
        <p:spPr>
          <a:xfrm>
            <a:off x="167960" y="1122743"/>
            <a:ext cx="897604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1991 Erich Gamma completes his PhD dissertation on patterns for GUIs</a:t>
            </a:r>
          </a:p>
          <a:p>
            <a:pPr marL="228600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1993 GoF publish their first paper on patterns at ECOOP</a:t>
            </a:r>
          </a:p>
          <a:p>
            <a:pPr marL="228600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1994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Patterns: Elements of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Reusable Object-Oriented Software </a:t>
            </a:r>
            <a:b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GoF book) published</a:t>
            </a:r>
          </a:p>
          <a:p>
            <a:pPr marL="228600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1994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First Pattern Languages of Programming (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PLoP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conference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2" descr="http://fptlibrary.files.wordpress.com/2011/12/pattern-oriented-software-architecture-a-system-of-patterns-volume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687" y="3343500"/>
            <a:ext cx="2267894" cy="283824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96766" y="6426305"/>
            <a:ext cx="772387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c2.com/</a:t>
            </a:r>
            <a:r>
              <a:rPr lang="en-US" sz="2000" dirty="0" err="1" smtClean="0">
                <a:hlinkClick r:id="rId4"/>
              </a:rPr>
              <a:t>cgi</a:t>
            </a:r>
            <a:r>
              <a:rPr lang="en-US" sz="2000" dirty="0" smtClean="0">
                <a:hlinkClick r:id="rId4"/>
              </a:rPr>
              <a:t>/</a:t>
            </a:r>
            <a:r>
              <a:rPr lang="en-US" sz="2000" dirty="0" err="1" smtClean="0">
                <a:hlinkClick r:id="rId4"/>
              </a:rPr>
              <a:t>wiki?HistoryOfPatterns</a:t>
            </a:r>
            <a:r>
              <a:rPr lang="en-US" sz="2000" dirty="0" smtClean="0"/>
              <a:t> for brief history of patterns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27562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  <p:bldP spid="6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123" y="1190488"/>
            <a:ext cx="2706491" cy="345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79376" y="1055237"/>
            <a:ext cx="5609155" cy="5256663"/>
          </a:xfrm>
          <a:noFill/>
          <a:ln>
            <a:noFill/>
          </a:ln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6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</a:t>
            </a:r>
            <a:r>
              <a:rPr lang="en-US" sz="2000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Command Processor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provides a relatively straightforward means for passing commands </a:t>
            </a:r>
            <a:r>
              <a:rPr lang="en-US" sz="2000" kern="1200" dirty="0" smtClean="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asynchronously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between threads and/or processes in concurrent &amp; networked software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5" name="Rectangle 4"/>
          <p:cNvSpPr/>
          <p:nvPr/>
        </p:nvSpPr>
        <p:spPr>
          <a:xfrm>
            <a:off x="1049158" y="6429100"/>
            <a:ext cx="679543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/>
              <a:t>Command Processor </a:t>
            </a:r>
            <a:r>
              <a:rPr lang="en-US" sz="2000" dirty="0" smtClean="0"/>
              <a:t>&amp; </a:t>
            </a:r>
            <a:r>
              <a:rPr lang="en-US" sz="2000" i="1" dirty="0" smtClean="0"/>
              <a:t>Broker</a:t>
            </a:r>
            <a:r>
              <a:rPr lang="en-US" sz="2000" dirty="0" smtClean="0"/>
              <a:t> are “pattern complements”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5857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623" y="1183906"/>
            <a:ext cx="2794116" cy="3493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79376" y="1055237"/>
            <a:ext cx="5772784" cy="5256663"/>
          </a:xfrm>
          <a:noFill/>
          <a:ln>
            <a:solidFill>
              <a:schemeClr val="accent1"/>
            </a:solidFill>
          </a:ln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i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Command Processor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provides a relatively straightforward architecture for passing commands </a:t>
            </a:r>
            <a:r>
              <a:rPr lang="en-US" sz="2000" kern="1200" dirty="0" smtClean="0">
                <a:solidFill>
                  <a:srgbClr val="00B05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asynchronously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between threads and/or processes in concurrent &amp; networked software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 contrast, </a:t>
            </a:r>
            <a:r>
              <a:rPr lang="en-US" sz="2000" kern="1200" dirty="0" smtClean="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many implementations of </a:t>
            </a:r>
            <a:r>
              <a:rPr lang="en-US" sz="2000" i="1" kern="1200" dirty="0" smtClean="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Broker</a:t>
            </a:r>
            <a:r>
              <a:rPr lang="en-US" sz="2000" kern="1200" dirty="0" smtClean="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use synchronous method invocations </a:t>
            </a:r>
          </a:p>
          <a:p>
            <a:pPr marL="515937" lvl="1" indent="-228600">
              <a:spcBef>
                <a:spcPts val="0"/>
              </a:spcBef>
              <a:spcAft>
                <a:spcPts val="12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rgbClr val="00B05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Some brokers also support asynchronous method invocations</a:t>
            </a:r>
          </a:p>
          <a:p>
            <a:pPr marL="687388" lvl="2" indent="-228600">
              <a:spcBef>
                <a:spcPts val="0"/>
              </a:spcBef>
              <a:spcAft>
                <a:spcPts val="12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.g., Android Binder &amp; CORBA both support asynchronous method invocations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5" name="Rectangle 4"/>
          <p:cNvSpPr/>
          <p:nvPr/>
        </p:nvSpPr>
        <p:spPr>
          <a:xfrm>
            <a:off x="1049158" y="6429100"/>
            <a:ext cx="679543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/>
              <a:t>Command Processor </a:t>
            </a:r>
            <a:r>
              <a:rPr lang="en-US" sz="2000" dirty="0" smtClean="0"/>
              <a:t>&amp; </a:t>
            </a:r>
            <a:r>
              <a:rPr lang="en-US" sz="2000" i="1" dirty="0" smtClean="0"/>
              <a:t>Broker</a:t>
            </a:r>
            <a:r>
              <a:rPr lang="en-US" sz="2000" dirty="0" smtClean="0"/>
              <a:t> are “pattern complements”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0831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79375" y="1055237"/>
            <a:ext cx="5811285" cy="5256663"/>
          </a:xfrm>
          <a:noFill/>
          <a:ln>
            <a:noFill/>
          </a:ln>
        </p:spPr>
        <p:txBody>
          <a:bodyPr/>
          <a:lstStyle/>
          <a:p>
            <a:pPr marL="228600" indent="-228600">
              <a:spcBef>
                <a:spcPts val="0"/>
              </a:spcBef>
              <a:spcAft>
                <a:spcPts val="12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i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Command Processor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provides a relatively straightforward architecture for passing commands asynchronously between threads and/or processes in concurrent &amp; networked software</a:t>
            </a:r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 contrast, many implementations of </a:t>
            </a:r>
            <a:r>
              <a:rPr lang="en-US" sz="2000" i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Broker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use synchronous method invocations </a:t>
            </a:r>
          </a:p>
          <a:p>
            <a:pPr marL="515937" lvl="1" indent="-228600">
              <a:spcBef>
                <a:spcPts val="0"/>
              </a:spcBef>
              <a:spcAft>
                <a:spcPts val="12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Some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rokers also support asynchronous method invocations</a:t>
            </a:r>
          </a:p>
          <a:p>
            <a:pPr marL="687388" lvl="2" indent="-228600">
              <a:spcBef>
                <a:spcPts val="0"/>
              </a:spcBef>
              <a:spcAft>
                <a:spcPts val="12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.g., Android Binder &amp; CORBA both support asynchronous method invocations</a:t>
            </a:r>
          </a:p>
          <a:p>
            <a:pPr marL="234950" lvl="1" indent="-228600">
              <a:spcBef>
                <a:spcPts val="0"/>
              </a:spcBef>
              <a:spcAft>
                <a:spcPts val="1200"/>
              </a:spcAft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It’s the responsibility of software architects to understand the trade-offs between these patterns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85725" y="533400"/>
            <a:ext cx="89916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7"/>
          <p:cNvSpPr/>
          <p:nvPr/>
        </p:nvSpPr>
        <p:spPr>
          <a:xfrm>
            <a:off x="5699833" y="3146549"/>
            <a:ext cx="577402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?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49158" y="6429100"/>
            <a:ext cx="679543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/>
              <a:t>Command Processor </a:t>
            </a:r>
            <a:r>
              <a:rPr lang="en-US" sz="2000" dirty="0" smtClean="0"/>
              <a:t>&amp; </a:t>
            </a:r>
            <a:r>
              <a:rPr lang="en-US" sz="2000" i="1" dirty="0" smtClean="0"/>
              <a:t>Broker</a:t>
            </a:r>
            <a:r>
              <a:rPr lang="en-US" sz="2000" dirty="0" smtClean="0"/>
              <a:t> are “pattern complements”</a:t>
            </a:r>
            <a:endParaRPr lang="en-US" sz="20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1" y="855500"/>
            <a:ext cx="2002960" cy="2557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097" y="3726160"/>
            <a:ext cx="2067808" cy="2585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1419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00075" y="421270"/>
            <a:ext cx="82677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GoF &amp; POSA1 Pattern Examples: Part 5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1"/>
            <a:ext cx="1651874" cy="2028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207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352667"/>
            <a:ext cx="9115131" cy="49971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9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-2" y="1053291"/>
            <a:ext cx="6471139" cy="5431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Summarize history &amp; contents of</a:t>
            </a:r>
          </a:p>
          <a:p>
            <a:pPr marL="457200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Patterns: Elements of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Reusable Software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688975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Commonly known as the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“Gang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Four” (GoF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) book</a:t>
            </a:r>
          </a:p>
          <a:p>
            <a:pPr marL="457200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Pattern-Oriented Software </a:t>
            </a:r>
            <a:b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Architecture: A System of Patterns</a:t>
            </a:r>
          </a:p>
          <a:p>
            <a:pPr marL="688975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Commonly known as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“POSA1” book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Example </a:t>
            </a:r>
            <a:r>
              <a:rPr lang="en-US" sz="2000" dirty="0"/>
              <a:t>of </a:t>
            </a:r>
            <a:r>
              <a:rPr lang="en-US" sz="2000" dirty="0" smtClean="0"/>
              <a:t>GoF &amp; POSA1 patterns </a:t>
            </a:r>
            <a:br>
              <a:rPr lang="en-US" sz="2000" dirty="0" smtClean="0"/>
            </a:br>
            <a:r>
              <a:rPr lang="en-US" sz="2000" dirty="0" smtClean="0"/>
              <a:t>applied in the context of Android</a:t>
            </a:r>
          </a:p>
          <a:p>
            <a:pPr marL="458788" lvl="2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Proxy</a:t>
            </a:r>
          </a:p>
          <a:p>
            <a:pPr marL="458788" lvl="2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Broker</a:t>
            </a:r>
          </a:p>
          <a:p>
            <a:pPr marL="458788" lvl="2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Command </a:t>
            </a:r>
            <a:b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Processor</a:t>
            </a:r>
          </a:p>
          <a:p>
            <a:pPr marL="458788" lvl="2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1800" dirty="0" smtClean="0"/>
              <a:t>Observer</a:t>
            </a:r>
            <a:endParaRPr lang="en-US" sz="1800" dirty="0"/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400" dirty="0" smtClean="0"/>
          </a:p>
          <a:p>
            <a:pPr marL="688975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400" dirty="0"/>
          </a:p>
        </p:txBody>
      </p:sp>
      <p:pic>
        <p:nvPicPr>
          <p:cNvPr id="10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3994" y="1082166"/>
            <a:ext cx="1247423" cy="155448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2" descr="http://fptlibrary.files.wordpress.com/2011/12/pattern-oriented-software-architecture-a-system-of-patterns-volume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916" y="2331712"/>
            <a:ext cx="1278663" cy="160023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377" y="1091791"/>
            <a:ext cx="5145088" cy="518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2800952" y="4620126"/>
            <a:ext cx="5610743" cy="2134897"/>
            <a:chOff x="1685367" y="4011320"/>
            <a:chExt cx="7339543" cy="2730137"/>
          </a:xfrm>
        </p:grpSpPr>
        <p:pic>
          <p:nvPicPr>
            <p:cNvPr id="18" name="Picture 7" descr="obs-omt-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685367" y="4011320"/>
              <a:ext cx="1431131" cy="1118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9" descr="obs-omt-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757396" y="4774115"/>
              <a:ext cx="7267514" cy="1967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0" descr="obs-omt-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482286" y="4074122"/>
              <a:ext cx="4308817" cy="12578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490050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-114300" y="533400"/>
            <a:ext cx="9398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Motivating Example: Android App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69837" y="6425933"/>
            <a:ext cx="751763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www.dre.vanderbilt.edu/~schmidt/cs282</a:t>
            </a:r>
            <a:r>
              <a:rPr lang="en-US" sz="2000" dirty="0" smtClean="0"/>
              <a:t> for info on this app</a:t>
            </a:r>
            <a:endParaRPr lang="en-US" sz="2000" dirty="0"/>
          </a:p>
        </p:txBody>
      </p:sp>
      <p:sp>
        <p:nvSpPr>
          <p:cNvPr id="35" name="Rectangle 34"/>
          <p:cNvSpPr/>
          <p:nvPr/>
        </p:nvSpPr>
        <p:spPr>
          <a:xfrm>
            <a:off x="356607" y="5409640"/>
            <a:ext cx="3169238" cy="646331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Showcase use of </a:t>
            </a:r>
            <a:r>
              <a:rPr lang="en-US" sz="2000" i="1" dirty="0" smtClean="0"/>
              <a:t>Observer </a:t>
            </a:r>
            <a:r>
              <a:rPr lang="en-US" sz="2000" dirty="0" smtClean="0"/>
              <a:t>pattern (for infrastructure)</a:t>
            </a:r>
            <a:endParaRPr lang="en-US" sz="2000" dirty="0"/>
          </a:p>
        </p:txBody>
      </p:sp>
      <p:sp>
        <p:nvSpPr>
          <p:cNvPr id="3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-18224" y="1200389"/>
            <a:ext cx="3807509" cy="3820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The app Activity directs </a:t>
            </a:r>
            <a:br>
              <a:rPr lang="en-US" sz="2000" dirty="0"/>
            </a:br>
            <a:r>
              <a:rPr lang="en-US" sz="2000" dirty="0"/>
              <a:t>a Service to download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images </a:t>
            </a:r>
            <a:r>
              <a:rPr lang="en-US" sz="2000" dirty="0"/>
              <a:t>from a web server 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The Service caches the images locally in external memory files </a:t>
            </a:r>
            <a:r>
              <a:rPr lang="en-US" sz="2000" dirty="0" smtClean="0"/>
              <a:t>managed </a:t>
            </a:r>
            <a:r>
              <a:rPr lang="en-US" sz="2000" dirty="0"/>
              <a:t>by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 </a:t>
            </a:r>
            <a:r>
              <a:rPr lang="en-US" sz="2000" dirty="0"/>
              <a:t>Content Provider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Image URI is returned to Activity &amp; displayed</a:t>
            </a:r>
          </a:p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Activity </a:t>
            </a:r>
            <a:r>
              <a:rPr lang="en-US" sz="2000" dirty="0"/>
              <a:t>&amp; Service interact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via </a:t>
            </a:r>
            <a:r>
              <a:rPr lang="en-US" sz="2000" dirty="0"/>
              <a:t>the Android Binder </a:t>
            </a:r>
            <a:r>
              <a:rPr lang="en-US" sz="2000" dirty="0" smtClean="0"/>
              <a:t>IPC mechanism</a:t>
            </a:r>
            <a:endParaRPr lang="en-US" sz="20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2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 27"/>
          <p:cNvSpPr/>
          <p:nvPr/>
        </p:nvSpPr>
        <p:spPr bwMode="auto">
          <a:xfrm rot="5400000">
            <a:off x="4451214" y="2241572"/>
            <a:ext cx="3366309" cy="2366544"/>
          </a:xfrm>
          <a:prstGeom prst="rect">
            <a:avLst/>
          </a:prstGeom>
          <a:solidFill>
            <a:srgbClr val="A50021">
              <a:alpha val="14902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Curved Connector 28"/>
          <p:cNvCxnSpPr/>
          <p:nvPr/>
        </p:nvCxnSpPr>
        <p:spPr bwMode="auto">
          <a:xfrm rot="10800000" flipH="1">
            <a:off x="6233564" y="3459245"/>
            <a:ext cx="1005742" cy="666750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Flowchart: Magnetic Disk 29"/>
          <p:cNvSpPr/>
          <p:nvPr/>
        </p:nvSpPr>
        <p:spPr bwMode="auto">
          <a:xfrm>
            <a:off x="3909580" y="4744796"/>
            <a:ext cx="1641541" cy="1467326"/>
          </a:xfrm>
          <a:prstGeom prst="flowChartMagneticDisk">
            <a:avLst/>
          </a:prstGeom>
          <a:gradFill flip="none" rotWithShape="1">
            <a:gsLst>
              <a:gs pos="0">
                <a:srgbClr val="E1FFFF">
                  <a:shade val="30000"/>
                  <a:satMod val="115000"/>
                </a:srgbClr>
              </a:gs>
              <a:gs pos="50000">
                <a:srgbClr val="E1FFFF">
                  <a:shade val="67500"/>
                  <a:satMod val="115000"/>
                </a:srgbClr>
              </a:gs>
              <a:gs pos="100000">
                <a:srgbClr val="E1FFFF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Image Metadata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Content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Provider</a:t>
            </a:r>
          </a:p>
        </p:txBody>
      </p:sp>
      <p:cxnSp>
        <p:nvCxnSpPr>
          <p:cNvPr id="32" name="Curved Connector 31"/>
          <p:cNvCxnSpPr/>
          <p:nvPr/>
        </p:nvCxnSpPr>
        <p:spPr bwMode="auto">
          <a:xfrm rot="16200000" flipV="1">
            <a:off x="5835374" y="4318490"/>
            <a:ext cx="628655" cy="614361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grpSp>
        <p:nvGrpSpPr>
          <p:cNvPr id="53" name="Group 52"/>
          <p:cNvGrpSpPr/>
          <p:nvPr/>
        </p:nvGrpSpPr>
        <p:grpSpPr>
          <a:xfrm>
            <a:off x="4009652" y="1685875"/>
            <a:ext cx="2266930" cy="2607433"/>
            <a:chOff x="6304934" y="2802958"/>
            <a:chExt cx="2266930" cy="1633113"/>
          </a:xfrm>
          <a:solidFill>
            <a:schemeClr val="bg1">
              <a:lumMod val="95000"/>
            </a:schemeClr>
          </a:solidFill>
        </p:grpSpPr>
        <p:sp>
          <p:nvSpPr>
            <p:cNvPr id="54" name="Rounded Rectangle 53"/>
            <p:cNvSpPr/>
            <p:nvPr/>
          </p:nvSpPr>
          <p:spPr bwMode="auto">
            <a:xfrm>
              <a:off x="6304934" y="2802958"/>
              <a:ext cx="2266930" cy="163311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436559" y="2887857"/>
              <a:ext cx="1996509" cy="3416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en-US" dirty="0" smtClean="0"/>
                <a:t>Download Service</a:t>
              </a:r>
              <a:endParaRPr lang="en-US" dirty="0"/>
            </a:p>
          </p:txBody>
        </p:sp>
      </p:grpSp>
      <p:sp>
        <p:nvSpPr>
          <p:cNvPr id="56" name="Flowchart: Multidocument 55"/>
          <p:cNvSpPr/>
          <p:nvPr/>
        </p:nvSpPr>
        <p:spPr bwMode="auto">
          <a:xfrm>
            <a:off x="5681847" y="5019493"/>
            <a:ext cx="1060704" cy="654784"/>
          </a:xfrm>
          <a:prstGeom prst="flowChartMultidocument">
            <a:avLst/>
          </a:prstGeom>
          <a:solidFill>
            <a:srgbClr val="FF99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i="1" dirty="0" smtClean="0">
                <a:latin typeface="Arial" charset="0"/>
              </a:rPr>
              <a:t>Image Files</a:t>
            </a:r>
            <a:endParaRPr kumimoji="0" lang="en-US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7" name="Curved Connector 56"/>
          <p:cNvCxnSpPr/>
          <p:nvPr/>
        </p:nvCxnSpPr>
        <p:spPr bwMode="auto">
          <a:xfrm rot="5400000" flipH="1" flipV="1">
            <a:off x="4637896" y="4410191"/>
            <a:ext cx="745887" cy="548194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58" name="Rectangle 57"/>
          <p:cNvSpPr/>
          <p:nvPr/>
        </p:nvSpPr>
        <p:spPr>
          <a:xfrm>
            <a:off x="6240362" y="2775039"/>
            <a:ext cx="1035695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5</a:t>
            </a:r>
            <a:r>
              <a:rPr lang="en-US" altLang="en-US" sz="1400" dirty="0" smtClean="0"/>
              <a:t>: Activity displays image</a:t>
            </a:r>
            <a:endParaRPr lang="en-US" sz="1400" dirty="0"/>
          </a:p>
        </p:txBody>
      </p:sp>
      <p:sp>
        <p:nvSpPr>
          <p:cNvPr id="59" name="Freeform 85"/>
          <p:cNvSpPr>
            <a:spLocks/>
          </p:cNvSpPr>
          <p:nvPr/>
        </p:nvSpPr>
        <p:spPr bwMode="auto">
          <a:xfrm rot="5616648">
            <a:off x="3482611" y="4377946"/>
            <a:ext cx="1007809" cy="535641"/>
          </a:xfrm>
          <a:custGeom>
            <a:avLst/>
            <a:gdLst>
              <a:gd name="T0" fmla="*/ 2147483647 w 1279"/>
              <a:gd name="T1" fmla="*/ 2147483647 h 542"/>
              <a:gd name="T2" fmla="*/ 2147483647 w 1279"/>
              <a:gd name="T3" fmla="*/ 2147483647 h 542"/>
              <a:gd name="T4" fmla="*/ 2147483647 w 1279"/>
              <a:gd name="T5" fmla="*/ 2147483647 h 542"/>
              <a:gd name="T6" fmla="*/ 2147483647 w 1279"/>
              <a:gd name="T7" fmla="*/ 2147483647 h 542"/>
              <a:gd name="T8" fmla="*/ 2147483647 w 1279"/>
              <a:gd name="T9" fmla="*/ 2147483647 h 542"/>
              <a:gd name="T10" fmla="*/ 2147483647 w 1279"/>
              <a:gd name="T11" fmla="*/ 2147483647 h 542"/>
              <a:gd name="T12" fmla="*/ 2147483647 w 1279"/>
              <a:gd name="T13" fmla="*/ 2147483647 h 542"/>
              <a:gd name="T14" fmla="*/ 2147483647 w 1279"/>
              <a:gd name="T15" fmla="*/ 2147483647 h 542"/>
              <a:gd name="T16" fmla="*/ 2147483647 w 1279"/>
              <a:gd name="T17" fmla="*/ 2147483647 h 542"/>
              <a:gd name="T18" fmla="*/ 2147483647 w 1279"/>
              <a:gd name="T19" fmla="*/ 2147483647 h 542"/>
              <a:gd name="T20" fmla="*/ 2147483647 w 1279"/>
              <a:gd name="T21" fmla="*/ 2147483647 h 542"/>
              <a:gd name="T22" fmla="*/ 2147483647 w 1279"/>
              <a:gd name="T23" fmla="*/ 2147483647 h 542"/>
              <a:gd name="T24" fmla="*/ 2147483647 w 1279"/>
              <a:gd name="T25" fmla="*/ 2147483647 h 542"/>
              <a:gd name="T26" fmla="*/ 2147483647 w 1279"/>
              <a:gd name="T27" fmla="*/ 2147483647 h 542"/>
              <a:gd name="T28" fmla="*/ 2147483647 w 1279"/>
              <a:gd name="T29" fmla="*/ 2147483647 h 542"/>
              <a:gd name="T30" fmla="*/ 2147483647 w 1279"/>
              <a:gd name="T31" fmla="*/ 2147483647 h 542"/>
              <a:gd name="T32" fmla="*/ 2147483647 w 1279"/>
              <a:gd name="T33" fmla="*/ 2147483647 h 542"/>
              <a:gd name="T34" fmla="*/ 2147483647 w 1279"/>
              <a:gd name="T35" fmla="*/ 2147483647 h 542"/>
              <a:gd name="T36" fmla="*/ 2147483647 w 1279"/>
              <a:gd name="T37" fmla="*/ 2147483647 h 542"/>
              <a:gd name="T38" fmla="*/ 2147483647 w 1279"/>
              <a:gd name="T39" fmla="*/ 0 h 542"/>
              <a:gd name="T40" fmla="*/ 2147483647 w 1279"/>
              <a:gd name="T41" fmla="*/ 2147483647 h 542"/>
              <a:gd name="T42" fmla="*/ 2147483647 w 1279"/>
              <a:gd name="T43" fmla="*/ 2147483647 h 542"/>
              <a:gd name="T44" fmla="*/ 2147483647 w 1279"/>
              <a:gd name="T45" fmla="*/ 2147483647 h 542"/>
              <a:gd name="T46" fmla="*/ 2147483647 w 1279"/>
              <a:gd name="T47" fmla="*/ 2147483647 h 542"/>
              <a:gd name="T48" fmla="*/ 2147483647 w 1279"/>
              <a:gd name="T49" fmla="*/ 2147483647 h 542"/>
              <a:gd name="T50" fmla="*/ 2147483647 w 1279"/>
              <a:gd name="T51" fmla="*/ 2147483647 h 542"/>
              <a:gd name="T52" fmla="*/ 2147483647 w 1279"/>
              <a:gd name="T53" fmla="*/ 2147483647 h 542"/>
              <a:gd name="T54" fmla="*/ 2147483647 w 1279"/>
              <a:gd name="T55" fmla="*/ 2147483647 h 542"/>
              <a:gd name="T56" fmla="*/ 2147483647 w 1279"/>
              <a:gd name="T57" fmla="*/ 2147483647 h 542"/>
              <a:gd name="T58" fmla="*/ 2147483647 w 1279"/>
              <a:gd name="T59" fmla="*/ 2147483647 h 542"/>
              <a:gd name="T60" fmla="*/ 2147483647 w 1279"/>
              <a:gd name="T61" fmla="*/ 2147483647 h 542"/>
              <a:gd name="T62" fmla="*/ 2147483647 w 1279"/>
              <a:gd name="T63" fmla="*/ 2147483647 h 542"/>
              <a:gd name="T64" fmla="*/ 2147483647 w 1279"/>
              <a:gd name="T65" fmla="*/ 2147483647 h 542"/>
              <a:gd name="T66" fmla="*/ 2147483647 w 1279"/>
              <a:gd name="T67" fmla="*/ 2147483647 h 542"/>
              <a:gd name="T68" fmla="*/ 2147483647 w 1279"/>
              <a:gd name="T69" fmla="*/ 2147483647 h 542"/>
              <a:gd name="T70" fmla="*/ 2147483647 w 1279"/>
              <a:gd name="T71" fmla="*/ 2147483647 h 542"/>
              <a:gd name="T72" fmla="*/ 2147483647 w 1279"/>
              <a:gd name="T73" fmla="*/ 2147483647 h 542"/>
              <a:gd name="T74" fmla="*/ 2147483647 w 1279"/>
              <a:gd name="T75" fmla="*/ 2147483647 h 542"/>
              <a:gd name="T76" fmla="*/ 2147483647 w 1279"/>
              <a:gd name="T77" fmla="*/ 2147483647 h 542"/>
              <a:gd name="T78" fmla="*/ 2147483647 w 1279"/>
              <a:gd name="T79" fmla="*/ 2147483647 h 542"/>
              <a:gd name="T80" fmla="*/ 2147483647 w 1279"/>
              <a:gd name="T81" fmla="*/ 2147483647 h 542"/>
              <a:gd name="T82" fmla="*/ 2147483647 w 1279"/>
              <a:gd name="T83" fmla="*/ 2147483647 h 542"/>
              <a:gd name="T84" fmla="*/ 2147483647 w 1279"/>
              <a:gd name="T85" fmla="*/ 2147483647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0000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" name="Freeform 83"/>
          <p:cNvSpPr>
            <a:spLocks/>
          </p:cNvSpPr>
          <p:nvPr/>
        </p:nvSpPr>
        <p:spPr bwMode="auto">
          <a:xfrm>
            <a:off x="6527361" y="5565706"/>
            <a:ext cx="795119" cy="631972"/>
          </a:xfrm>
          <a:custGeom>
            <a:avLst/>
            <a:gdLst>
              <a:gd name="T0" fmla="*/ 2147483647 w 1009"/>
              <a:gd name="T1" fmla="*/ 2147483647 h 635"/>
              <a:gd name="T2" fmla="*/ 2147483647 w 1009"/>
              <a:gd name="T3" fmla="*/ 2147483647 h 635"/>
              <a:gd name="T4" fmla="*/ 2147483647 w 1009"/>
              <a:gd name="T5" fmla="*/ 2147483647 h 635"/>
              <a:gd name="T6" fmla="*/ 2147483647 w 1009"/>
              <a:gd name="T7" fmla="*/ 2147483647 h 635"/>
              <a:gd name="T8" fmla="*/ 2147483647 w 1009"/>
              <a:gd name="T9" fmla="*/ 2147483647 h 635"/>
              <a:gd name="T10" fmla="*/ 2147483647 w 1009"/>
              <a:gd name="T11" fmla="*/ 2147483647 h 635"/>
              <a:gd name="T12" fmla="*/ 2147483647 w 1009"/>
              <a:gd name="T13" fmla="*/ 2147483647 h 635"/>
              <a:gd name="T14" fmla="*/ 2147483647 w 1009"/>
              <a:gd name="T15" fmla="*/ 2147483647 h 635"/>
              <a:gd name="T16" fmla="*/ 2147483647 w 1009"/>
              <a:gd name="T17" fmla="*/ 2147483647 h 635"/>
              <a:gd name="T18" fmla="*/ 2147483647 w 1009"/>
              <a:gd name="T19" fmla="*/ 2147483647 h 635"/>
              <a:gd name="T20" fmla="*/ 2147483647 w 1009"/>
              <a:gd name="T21" fmla="*/ 2147483647 h 635"/>
              <a:gd name="T22" fmla="*/ 2147483647 w 1009"/>
              <a:gd name="T23" fmla="*/ 2147483647 h 635"/>
              <a:gd name="T24" fmla="*/ 2147483647 w 1009"/>
              <a:gd name="T25" fmla="*/ 2147483647 h 635"/>
              <a:gd name="T26" fmla="*/ 2147483647 w 1009"/>
              <a:gd name="T27" fmla="*/ 2147483647 h 635"/>
              <a:gd name="T28" fmla="*/ 2147483647 w 1009"/>
              <a:gd name="T29" fmla="*/ 2147483647 h 635"/>
              <a:gd name="T30" fmla="*/ 2147483647 w 1009"/>
              <a:gd name="T31" fmla="*/ 2147483647 h 635"/>
              <a:gd name="T32" fmla="*/ 2147483647 w 1009"/>
              <a:gd name="T33" fmla="*/ 2147483647 h 635"/>
              <a:gd name="T34" fmla="*/ 2147483647 w 1009"/>
              <a:gd name="T35" fmla="*/ 2147483647 h 635"/>
              <a:gd name="T36" fmla="*/ 2147483647 w 1009"/>
              <a:gd name="T37" fmla="*/ 2147483647 h 635"/>
              <a:gd name="T38" fmla="*/ 2147483647 w 1009"/>
              <a:gd name="T39" fmla="*/ 2147483647 h 635"/>
              <a:gd name="T40" fmla="*/ 2147483647 w 1009"/>
              <a:gd name="T41" fmla="*/ 2147483647 h 635"/>
              <a:gd name="T42" fmla="*/ 2147483647 w 1009"/>
              <a:gd name="T43" fmla="*/ 2147483647 h 635"/>
              <a:gd name="T44" fmla="*/ 2147483647 w 1009"/>
              <a:gd name="T45" fmla="*/ 2147483647 h 635"/>
              <a:gd name="T46" fmla="*/ 2147483647 w 1009"/>
              <a:gd name="T47" fmla="*/ 2147483647 h 635"/>
              <a:gd name="T48" fmla="*/ 2147483647 w 1009"/>
              <a:gd name="T49" fmla="*/ 2147483647 h 635"/>
              <a:gd name="T50" fmla="*/ 2147483647 w 1009"/>
              <a:gd name="T51" fmla="*/ 2147483647 h 635"/>
              <a:gd name="T52" fmla="*/ 2147483647 w 1009"/>
              <a:gd name="T53" fmla="*/ 2147483647 h 635"/>
              <a:gd name="T54" fmla="*/ 2147483647 w 1009"/>
              <a:gd name="T55" fmla="*/ 2147483647 h 635"/>
              <a:gd name="T56" fmla="*/ 2147483647 w 1009"/>
              <a:gd name="T57" fmla="*/ 2147483647 h 635"/>
              <a:gd name="T58" fmla="*/ 2147483647 w 1009"/>
              <a:gd name="T59" fmla="*/ 2147483647 h 635"/>
              <a:gd name="T60" fmla="*/ 2147483647 w 1009"/>
              <a:gd name="T61" fmla="*/ 2147483647 h 635"/>
              <a:gd name="T62" fmla="*/ 2147483647 w 1009"/>
              <a:gd name="T63" fmla="*/ 2147483647 h 635"/>
              <a:gd name="T64" fmla="*/ 2147483647 w 1009"/>
              <a:gd name="T65" fmla="*/ 2147483647 h 635"/>
              <a:gd name="T66" fmla="*/ 2147483647 w 1009"/>
              <a:gd name="T67" fmla="*/ 2147483647 h 635"/>
              <a:gd name="T68" fmla="*/ 2147483647 w 1009"/>
              <a:gd name="T69" fmla="*/ 2147483647 h 635"/>
              <a:gd name="T70" fmla="*/ 2147483647 w 1009"/>
              <a:gd name="T71" fmla="*/ 2147483647 h 635"/>
              <a:gd name="T72" fmla="*/ 2147483647 w 1009"/>
              <a:gd name="T73" fmla="*/ 2147483647 h 635"/>
              <a:gd name="T74" fmla="*/ 2147483647 w 1009"/>
              <a:gd name="T75" fmla="*/ 2147483647 h 635"/>
              <a:gd name="T76" fmla="*/ 2147483647 w 1009"/>
              <a:gd name="T77" fmla="*/ 2147483647 h 635"/>
              <a:gd name="T78" fmla="*/ 2147483647 w 1009"/>
              <a:gd name="T79" fmla="*/ 2147483647 h 635"/>
              <a:gd name="T80" fmla="*/ 2147483647 w 1009"/>
              <a:gd name="T81" fmla="*/ 2147483647 h 635"/>
              <a:gd name="T82" fmla="*/ 2147483647 w 1009"/>
              <a:gd name="T83" fmla="*/ 2147483647 h 635"/>
              <a:gd name="T84" fmla="*/ 2147483647 w 1009"/>
              <a:gd name="T85" fmla="*/ 2147483647 h 635"/>
              <a:gd name="T86" fmla="*/ 2147483647 w 1009"/>
              <a:gd name="T87" fmla="*/ 2147483647 h 635"/>
              <a:gd name="T88" fmla="*/ 2147483647 w 1009"/>
              <a:gd name="T89" fmla="*/ 2147483647 h 635"/>
              <a:gd name="T90" fmla="*/ 2147483647 w 1009"/>
              <a:gd name="T91" fmla="*/ 2147483647 h 635"/>
              <a:gd name="T92" fmla="*/ 2147483647 w 1009"/>
              <a:gd name="T93" fmla="*/ 2147483647 h 635"/>
              <a:gd name="T94" fmla="*/ 2147483647 w 1009"/>
              <a:gd name="T95" fmla="*/ 2147483647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9966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" name="Rounded Rectangle 60"/>
          <p:cNvSpPr/>
          <p:nvPr/>
        </p:nvSpPr>
        <p:spPr bwMode="auto">
          <a:xfrm>
            <a:off x="7044335" y="1016979"/>
            <a:ext cx="2070790" cy="92964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322480" y="1185894"/>
            <a:ext cx="1860020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/>
            <a:r>
              <a:rPr lang="en-US" altLang="en-US" sz="1400" dirty="0"/>
              <a:t>1</a:t>
            </a:r>
            <a:r>
              <a:rPr lang="en-US" altLang="en-US" sz="1400" dirty="0" smtClean="0"/>
              <a:t>: Activity calls </a:t>
            </a:r>
            <a:br>
              <a:rPr lang="en-US" altLang="en-US" sz="1400" dirty="0" smtClean="0"/>
            </a:br>
            <a:r>
              <a:rPr lang="en-US" altLang="en-US" sz="1400" dirty="0" err="1" smtClean="0"/>
              <a:t>downloadImage</a:t>
            </a:r>
            <a:r>
              <a:rPr lang="en-US" altLang="en-US" sz="1400" dirty="0" smtClean="0"/>
              <a:t>() </a:t>
            </a:r>
            <a:br>
              <a:rPr lang="en-US" altLang="en-US" sz="1400" dirty="0" smtClean="0"/>
            </a:br>
            <a:r>
              <a:rPr lang="en-US" altLang="en-US" sz="1400" dirty="0" smtClean="0"/>
              <a:t>with image URL</a:t>
            </a:r>
            <a:endParaRPr lang="en-US" sz="1400" dirty="0"/>
          </a:p>
        </p:txBody>
      </p:sp>
      <p:cxnSp>
        <p:nvCxnSpPr>
          <p:cNvPr id="63" name="Curved Connector 62"/>
          <p:cNvCxnSpPr/>
          <p:nvPr/>
        </p:nvCxnSpPr>
        <p:spPr bwMode="auto">
          <a:xfrm rot="10800000" flipV="1">
            <a:off x="6311615" y="1946620"/>
            <a:ext cx="647450" cy="591765"/>
          </a:xfrm>
          <a:prstGeom prst="curvedConnector3">
            <a:avLst>
              <a:gd name="adj1" fmla="val 5000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4" name="Freeform 71"/>
          <p:cNvSpPr>
            <a:spLocks/>
          </p:cNvSpPr>
          <p:nvPr/>
        </p:nvSpPr>
        <p:spPr bwMode="auto">
          <a:xfrm rot="21060000">
            <a:off x="6905270" y="1470891"/>
            <a:ext cx="673966" cy="647850"/>
          </a:xfrm>
          <a:custGeom>
            <a:avLst/>
            <a:gdLst>
              <a:gd name="T0" fmla="*/ 2147483647 w 858"/>
              <a:gd name="T1" fmla="*/ 0 h 652"/>
              <a:gd name="T2" fmla="*/ 2147483647 w 858"/>
              <a:gd name="T3" fmla="*/ 2147483647 h 652"/>
              <a:gd name="T4" fmla="*/ 2147483647 w 858"/>
              <a:gd name="T5" fmla="*/ 2147483647 h 652"/>
              <a:gd name="T6" fmla="*/ 2147483647 w 858"/>
              <a:gd name="T7" fmla="*/ 2147483647 h 652"/>
              <a:gd name="T8" fmla="*/ 2147483647 w 858"/>
              <a:gd name="T9" fmla="*/ 2147483647 h 652"/>
              <a:gd name="T10" fmla="*/ 2147483647 w 858"/>
              <a:gd name="T11" fmla="*/ 2147483647 h 652"/>
              <a:gd name="T12" fmla="*/ 2147483647 w 858"/>
              <a:gd name="T13" fmla="*/ 2147483647 h 652"/>
              <a:gd name="T14" fmla="*/ 2147483647 w 858"/>
              <a:gd name="T15" fmla="*/ 2147483647 h 652"/>
              <a:gd name="T16" fmla="*/ 2147483647 w 858"/>
              <a:gd name="T17" fmla="*/ 2147483647 h 652"/>
              <a:gd name="T18" fmla="*/ 2147483647 w 858"/>
              <a:gd name="T19" fmla="*/ 2147483647 h 652"/>
              <a:gd name="T20" fmla="*/ 2147483647 w 858"/>
              <a:gd name="T21" fmla="*/ 2147483647 h 652"/>
              <a:gd name="T22" fmla="*/ 2147483647 w 858"/>
              <a:gd name="T23" fmla="*/ 2147483647 h 652"/>
              <a:gd name="T24" fmla="*/ 2147483647 w 858"/>
              <a:gd name="T25" fmla="*/ 2147483647 h 652"/>
              <a:gd name="T26" fmla="*/ 2147483647 w 858"/>
              <a:gd name="T27" fmla="*/ 2147483647 h 652"/>
              <a:gd name="T28" fmla="*/ 2147483647 w 858"/>
              <a:gd name="T29" fmla="*/ 2147483647 h 652"/>
              <a:gd name="T30" fmla="*/ 2147483647 w 858"/>
              <a:gd name="T31" fmla="*/ 2147483647 h 652"/>
              <a:gd name="T32" fmla="*/ 2147483647 w 858"/>
              <a:gd name="T33" fmla="*/ 2147483647 h 652"/>
              <a:gd name="T34" fmla="*/ 2147483647 w 858"/>
              <a:gd name="T35" fmla="*/ 2147483647 h 652"/>
              <a:gd name="T36" fmla="*/ 2147483647 w 858"/>
              <a:gd name="T37" fmla="*/ 2147483647 h 652"/>
              <a:gd name="T38" fmla="*/ 2147483647 w 858"/>
              <a:gd name="T39" fmla="*/ 2147483647 h 652"/>
              <a:gd name="T40" fmla="*/ 2147483647 w 858"/>
              <a:gd name="T41" fmla="*/ 2147483647 h 652"/>
              <a:gd name="T42" fmla="*/ 2147483647 w 858"/>
              <a:gd name="T43" fmla="*/ 2147483647 h 652"/>
              <a:gd name="T44" fmla="*/ 2147483647 w 858"/>
              <a:gd name="T45" fmla="*/ 2147483647 h 652"/>
              <a:gd name="T46" fmla="*/ 2147483647 w 858"/>
              <a:gd name="T47" fmla="*/ 2147483647 h 652"/>
              <a:gd name="T48" fmla="*/ 2147483647 w 858"/>
              <a:gd name="T49" fmla="*/ 2147483647 h 652"/>
              <a:gd name="T50" fmla="*/ 2147483647 w 858"/>
              <a:gd name="T51" fmla="*/ 2147483647 h 652"/>
              <a:gd name="T52" fmla="*/ 2147483647 w 858"/>
              <a:gd name="T53" fmla="*/ 2147483647 h 652"/>
              <a:gd name="T54" fmla="*/ 2147483647 w 858"/>
              <a:gd name="T55" fmla="*/ 2147483647 h 652"/>
              <a:gd name="T56" fmla="*/ 2147483647 w 858"/>
              <a:gd name="T57" fmla="*/ 2147483647 h 652"/>
              <a:gd name="T58" fmla="*/ 2147483647 w 858"/>
              <a:gd name="T59" fmla="*/ 2147483647 h 652"/>
              <a:gd name="T60" fmla="*/ 2147483647 w 858"/>
              <a:gd name="T61" fmla="*/ 2147483647 h 652"/>
              <a:gd name="T62" fmla="*/ 2147483647 w 858"/>
              <a:gd name="T63" fmla="*/ 2147483647 h 652"/>
              <a:gd name="T64" fmla="*/ 2147483647 w 858"/>
              <a:gd name="T65" fmla="*/ 2147483647 h 652"/>
              <a:gd name="T66" fmla="*/ 2147483647 w 858"/>
              <a:gd name="T67" fmla="*/ 2147483647 h 652"/>
              <a:gd name="T68" fmla="*/ 2147483647 w 858"/>
              <a:gd name="T69" fmla="*/ 2147483647 h 652"/>
              <a:gd name="T70" fmla="*/ 2147483647 w 858"/>
              <a:gd name="T71" fmla="*/ 2147483647 h 652"/>
              <a:gd name="T72" fmla="*/ 2147483647 w 858"/>
              <a:gd name="T73" fmla="*/ 2147483647 h 652"/>
              <a:gd name="T74" fmla="*/ 2147483647 w 858"/>
              <a:gd name="T75" fmla="*/ 2147483647 h 652"/>
              <a:gd name="T76" fmla="*/ 2147483647 w 858"/>
              <a:gd name="T77" fmla="*/ 2147483647 h 652"/>
              <a:gd name="T78" fmla="*/ 2147483647 w 858"/>
              <a:gd name="T79" fmla="*/ 2147483647 h 652"/>
              <a:gd name="T80" fmla="*/ 2147483647 w 858"/>
              <a:gd name="T81" fmla="*/ 2147483647 h 652"/>
              <a:gd name="T82" fmla="*/ 2147483647 w 858"/>
              <a:gd name="T83" fmla="*/ 2147483647 h 652"/>
              <a:gd name="T84" fmla="*/ 0 w 858"/>
              <a:gd name="T85" fmla="*/ 2147483647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3977652" y="2165416"/>
            <a:ext cx="2091514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/>
              <a:t>2</a:t>
            </a:r>
            <a:r>
              <a:rPr lang="en-US" altLang="en-US" sz="1400" dirty="0" smtClean="0"/>
              <a:t>: Sends GET request to web server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sz="1400" dirty="0" smtClean="0"/>
              <a:t>3: Stores downloaded image in </a:t>
            </a:r>
            <a:r>
              <a:rPr lang="en-US" sz="1400" dirty="0" err="1" smtClean="0"/>
              <a:t>filesystem</a:t>
            </a:r>
            <a:r>
              <a:rPr lang="en-US" sz="1400" dirty="0" smtClean="0"/>
              <a:t> &amp; metadata in Content Provider</a:t>
            </a:r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r>
              <a:rPr lang="en-US" altLang="en-US" sz="1400" dirty="0" smtClean="0"/>
              <a:t>4. Returns </a:t>
            </a:r>
            <a:r>
              <a:rPr lang="en-US" altLang="en-US" sz="1400" dirty="0"/>
              <a:t>image URI back to Activity</a:t>
            </a:r>
            <a:endParaRPr lang="en-US" sz="1400" dirty="0"/>
          </a:p>
          <a:p>
            <a:pPr marL="228600" indent="-228600">
              <a:lnSpc>
                <a:spcPct val="100000"/>
              </a:lnSpc>
              <a:spcBef>
                <a:spcPts val="600"/>
              </a:spcBef>
            </a:pPr>
            <a:endParaRPr lang="en-US" sz="1400" dirty="0"/>
          </a:p>
        </p:txBody>
      </p:sp>
      <p:sp>
        <p:nvSpPr>
          <p:cNvPr id="66" name="Freeform 72"/>
          <p:cNvSpPr>
            <a:spLocks/>
          </p:cNvSpPr>
          <p:nvPr/>
        </p:nvSpPr>
        <p:spPr bwMode="auto">
          <a:xfrm rot="5400000">
            <a:off x="5668137" y="2322384"/>
            <a:ext cx="667685" cy="619269"/>
          </a:xfrm>
          <a:custGeom>
            <a:avLst/>
            <a:gdLst>
              <a:gd name="T0" fmla="*/ 2147483647 w 848"/>
              <a:gd name="T1" fmla="*/ 0 h 626"/>
              <a:gd name="T2" fmla="*/ 2147483647 w 848"/>
              <a:gd name="T3" fmla="*/ 2147483647 h 626"/>
              <a:gd name="T4" fmla="*/ 2147483647 w 848"/>
              <a:gd name="T5" fmla="*/ 2147483647 h 626"/>
              <a:gd name="T6" fmla="*/ 2147483647 w 848"/>
              <a:gd name="T7" fmla="*/ 2147483647 h 626"/>
              <a:gd name="T8" fmla="*/ 2147483647 w 848"/>
              <a:gd name="T9" fmla="*/ 2147483647 h 626"/>
              <a:gd name="T10" fmla="*/ 2147483647 w 848"/>
              <a:gd name="T11" fmla="*/ 2147483647 h 626"/>
              <a:gd name="T12" fmla="*/ 2147483647 w 848"/>
              <a:gd name="T13" fmla="*/ 2147483647 h 626"/>
              <a:gd name="T14" fmla="*/ 2147483647 w 848"/>
              <a:gd name="T15" fmla="*/ 2147483647 h 626"/>
              <a:gd name="T16" fmla="*/ 2147483647 w 848"/>
              <a:gd name="T17" fmla="*/ 2147483647 h 626"/>
              <a:gd name="T18" fmla="*/ 2147483647 w 848"/>
              <a:gd name="T19" fmla="*/ 2147483647 h 626"/>
              <a:gd name="T20" fmla="*/ 2147483647 w 848"/>
              <a:gd name="T21" fmla="*/ 2147483647 h 626"/>
              <a:gd name="T22" fmla="*/ 2147483647 w 848"/>
              <a:gd name="T23" fmla="*/ 2147483647 h 626"/>
              <a:gd name="T24" fmla="*/ 2147483647 w 848"/>
              <a:gd name="T25" fmla="*/ 2147483647 h 626"/>
              <a:gd name="T26" fmla="*/ 2147483647 w 848"/>
              <a:gd name="T27" fmla="*/ 2147483647 h 626"/>
              <a:gd name="T28" fmla="*/ 2147483647 w 848"/>
              <a:gd name="T29" fmla="*/ 2147483647 h 626"/>
              <a:gd name="T30" fmla="*/ 2147483647 w 848"/>
              <a:gd name="T31" fmla="*/ 2147483647 h 626"/>
              <a:gd name="T32" fmla="*/ 2147483647 w 848"/>
              <a:gd name="T33" fmla="*/ 2147483647 h 626"/>
              <a:gd name="T34" fmla="*/ 2147483647 w 848"/>
              <a:gd name="T35" fmla="*/ 2147483647 h 626"/>
              <a:gd name="T36" fmla="*/ 2147483647 w 848"/>
              <a:gd name="T37" fmla="*/ 2147483647 h 626"/>
              <a:gd name="T38" fmla="*/ 2147483647 w 848"/>
              <a:gd name="T39" fmla="*/ 2147483647 h 626"/>
              <a:gd name="T40" fmla="*/ 2147483647 w 848"/>
              <a:gd name="T41" fmla="*/ 2147483647 h 626"/>
              <a:gd name="T42" fmla="*/ 2147483647 w 848"/>
              <a:gd name="T43" fmla="*/ 2147483647 h 626"/>
              <a:gd name="T44" fmla="*/ 2147483647 w 848"/>
              <a:gd name="T45" fmla="*/ 2147483647 h 626"/>
              <a:gd name="T46" fmla="*/ 2147483647 w 848"/>
              <a:gd name="T47" fmla="*/ 2147483647 h 626"/>
              <a:gd name="T48" fmla="*/ 2147483647 w 848"/>
              <a:gd name="T49" fmla="*/ 2147483647 h 626"/>
              <a:gd name="T50" fmla="*/ 2147483647 w 848"/>
              <a:gd name="T51" fmla="*/ 2147483647 h 626"/>
              <a:gd name="T52" fmla="*/ 2147483647 w 848"/>
              <a:gd name="T53" fmla="*/ 2147483647 h 626"/>
              <a:gd name="T54" fmla="*/ 2147483647 w 848"/>
              <a:gd name="T55" fmla="*/ 2147483647 h 626"/>
              <a:gd name="T56" fmla="*/ 2147483647 w 848"/>
              <a:gd name="T57" fmla="*/ 2147483647 h 626"/>
              <a:gd name="T58" fmla="*/ 2147483647 w 848"/>
              <a:gd name="T59" fmla="*/ 2147483647 h 626"/>
              <a:gd name="T60" fmla="*/ 2147483647 w 848"/>
              <a:gd name="T61" fmla="*/ 2147483647 h 626"/>
              <a:gd name="T62" fmla="*/ 2147483647 w 848"/>
              <a:gd name="T63" fmla="*/ 2147483647 h 626"/>
              <a:gd name="T64" fmla="*/ 2147483647 w 848"/>
              <a:gd name="T65" fmla="*/ 2147483647 h 626"/>
              <a:gd name="T66" fmla="*/ 2147483647 w 848"/>
              <a:gd name="T67" fmla="*/ 2147483647 h 626"/>
              <a:gd name="T68" fmla="*/ 2147483647 w 848"/>
              <a:gd name="T69" fmla="*/ 2147483647 h 626"/>
              <a:gd name="T70" fmla="*/ 2147483647 w 848"/>
              <a:gd name="T71" fmla="*/ 2147483647 h 626"/>
              <a:gd name="T72" fmla="*/ 2147483647 w 848"/>
              <a:gd name="T73" fmla="*/ 2147483647 h 626"/>
              <a:gd name="T74" fmla="*/ 2147483647 w 848"/>
              <a:gd name="T75" fmla="*/ 2147483647 h 626"/>
              <a:gd name="T76" fmla="*/ 2147483647 w 848"/>
              <a:gd name="T77" fmla="*/ 2147483647 h 626"/>
              <a:gd name="T78" fmla="*/ 2147483647 w 848"/>
              <a:gd name="T79" fmla="*/ 2147483647 h 626"/>
              <a:gd name="T80" fmla="*/ 2147483647 w 848"/>
              <a:gd name="T81" fmla="*/ 2147483647 h 626"/>
              <a:gd name="T82" fmla="*/ 2147483647 w 848"/>
              <a:gd name="T83" fmla="*/ 2147483647 h 626"/>
              <a:gd name="T84" fmla="*/ 2147483647 w 848"/>
              <a:gd name="T85" fmla="*/ 2147483647 h 626"/>
              <a:gd name="T86" fmla="*/ 2147483647 w 848"/>
              <a:gd name="T87" fmla="*/ 2147483647 h 626"/>
              <a:gd name="T88" fmla="*/ 2147483647 w 848"/>
              <a:gd name="T89" fmla="*/ 2147483647 h 626"/>
              <a:gd name="T90" fmla="*/ 2147483647 w 848"/>
              <a:gd name="T91" fmla="*/ 2147483647 h 626"/>
              <a:gd name="T92" fmla="*/ 2147483647 w 848"/>
              <a:gd name="T93" fmla="*/ 2147483647 h 626"/>
              <a:gd name="T94" fmla="*/ 2147483647 w 848"/>
              <a:gd name="T95" fmla="*/ 2147483647 h 626"/>
              <a:gd name="T96" fmla="*/ 2147483647 w 848"/>
              <a:gd name="T97" fmla="*/ 2147483647 h 626"/>
              <a:gd name="T98" fmla="*/ 2147483647 w 848"/>
              <a:gd name="T99" fmla="*/ 2147483647 h 626"/>
              <a:gd name="T100" fmla="*/ 2147483647 w 848"/>
              <a:gd name="T101" fmla="*/ 2147483647 h 626"/>
              <a:gd name="T102" fmla="*/ 2147483647 w 848"/>
              <a:gd name="T103" fmla="*/ 2147483647 h 626"/>
              <a:gd name="T104" fmla="*/ 2147483647 w 848"/>
              <a:gd name="T105" fmla="*/ 2147483647 h 626"/>
              <a:gd name="T106" fmla="*/ 2147483647 w 848"/>
              <a:gd name="T107" fmla="*/ 2147483647 h 626"/>
              <a:gd name="T108" fmla="*/ 2147483647 w 848"/>
              <a:gd name="T109" fmla="*/ 2147483647 h 626"/>
              <a:gd name="T110" fmla="*/ 2147483647 w 848"/>
              <a:gd name="T111" fmla="*/ 2147483647 h 626"/>
              <a:gd name="T112" fmla="*/ 2147483647 w 848"/>
              <a:gd name="T113" fmla="*/ 2147483647 h 626"/>
              <a:gd name="T114" fmla="*/ 2147483647 w 848"/>
              <a:gd name="T115" fmla="*/ 2147483647 h 626"/>
              <a:gd name="T116" fmla="*/ 0 w 848"/>
              <a:gd name="T117" fmla="*/ 2147483647 h 626"/>
              <a:gd name="T118" fmla="*/ 2147483647 w 848"/>
              <a:gd name="T119" fmla="*/ 2147483647 h 626"/>
              <a:gd name="T120" fmla="*/ 2147483647 w 848"/>
              <a:gd name="T121" fmla="*/ 2147483647 h 626"/>
              <a:gd name="T122" fmla="*/ 2147483647 w 848"/>
              <a:gd name="T123" fmla="*/ 2147483647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5F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326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-86626" y="598009"/>
            <a:ext cx="9336505" cy="708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sz="3200" dirty="0" smtClean="0"/>
              <a:t>Challenge: Efficiently Maintain Consistency Between Related Objects without Tight Coupling</a:t>
            </a:r>
          </a:p>
        </p:txBody>
      </p:sp>
      <p:sp>
        <p:nvSpPr>
          <p:cNvPr id="1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76196" y="1491338"/>
            <a:ext cx="4576192" cy="51816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Context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Smartphone platforms keep track of system-related status info that is of interest to apps</a:t>
            </a:r>
          </a:p>
          <a:p>
            <a:pPr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alt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.g., Android tracks &amp; report low </a:t>
            </a:r>
            <a:br>
              <a:rPr lang="en-US" alt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battery status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7411225" y="2431693"/>
            <a:ext cx="1636790" cy="2721495"/>
          </a:xfrm>
          <a:prstGeom prst="rect">
            <a:avLst/>
          </a:prstGeom>
          <a:solidFill>
            <a:schemeClr val="accent2">
              <a:lumMod val="20000"/>
              <a:lumOff val="80000"/>
              <a:alpha val="74902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417" y="2932889"/>
            <a:ext cx="1536309" cy="150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3347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24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-86626" y="598009"/>
            <a:ext cx="9336505" cy="708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FF0000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r>
              <a:rPr lang="en-US" sz="3200" dirty="0" smtClean="0"/>
              <a:t>Challenge: Efficiently Maintain Consistency Between Related Objects without Tight Coupling</a:t>
            </a:r>
          </a:p>
        </p:txBody>
      </p:sp>
      <p:sp>
        <p:nvSpPr>
          <p:cNvPr id="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76196" y="1491338"/>
            <a:ext cx="4304885" cy="5181600"/>
          </a:xfrm>
        </p:spPr>
        <p:txBody>
          <a:bodyPr/>
          <a:lstStyle/>
          <a:p>
            <a:pPr marL="231775" indent="-231775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</a:rPr>
              <a:t>Context</a:t>
            </a:r>
          </a:p>
          <a:p>
            <a:pPr marL="231775" lvl="1" indent="-231775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Smartphone platforms keep track of system-related status info that is of interest to apps</a:t>
            </a:r>
          </a:p>
          <a:p>
            <a:pPr marL="461963" lvl="1" indent="-231775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.g., Android &amp; iPhone track &amp; report low battery status</a:t>
            </a:r>
          </a:p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Problems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Multiple apps/services may be interested in system status info</a:t>
            </a:r>
          </a:p>
          <a:p>
            <a:pPr marL="506413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oupling status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info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w/app presentation violates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modularity</a:t>
            </a:r>
          </a:p>
          <a:p>
            <a:pPr marL="506413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Apps polling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for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changes to status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information is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inefficient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631031" y="2177456"/>
            <a:ext cx="968376" cy="646986"/>
          </a:xfrm>
          <a:prstGeom prst="round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Phone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App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5765218" y="2177456"/>
            <a:ext cx="1087462" cy="646986"/>
          </a:xfrm>
          <a:prstGeom prst="round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System Server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5725828" y="4421211"/>
            <a:ext cx="118" cy="109938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ounded Rectangle 14"/>
          <p:cNvSpPr/>
          <p:nvPr/>
        </p:nvSpPr>
        <p:spPr bwMode="auto">
          <a:xfrm>
            <a:off x="5182156" y="5418741"/>
            <a:ext cx="1087462" cy="646986"/>
          </a:xfrm>
          <a:prstGeom prst="round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Battery Service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7411225" y="2431693"/>
            <a:ext cx="1636790" cy="2721495"/>
          </a:xfrm>
          <a:prstGeom prst="rect">
            <a:avLst/>
          </a:prstGeom>
          <a:solidFill>
            <a:schemeClr val="accent2">
              <a:lumMod val="20000"/>
              <a:lumOff val="80000"/>
              <a:alpha val="74902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417" y="2932889"/>
            <a:ext cx="1536309" cy="150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4" name="Straight Arrow Connector 43"/>
          <p:cNvCxnSpPr/>
          <p:nvPr/>
        </p:nvCxnSpPr>
        <p:spPr bwMode="auto">
          <a:xfrm>
            <a:off x="4712091" y="2824442"/>
            <a:ext cx="159718" cy="89627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5" name="Straight Arrow Connector 44"/>
          <p:cNvCxnSpPr/>
          <p:nvPr/>
        </p:nvCxnSpPr>
        <p:spPr bwMode="auto">
          <a:xfrm flipH="1">
            <a:off x="6590014" y="2814394"/>
            <a:ext cx="232522" cy="91028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Rectangle 55"/>
          <p:cNvSpPr/>
          <p:nvPr/>
        </p:nvSpPr>
        <p:spPr>
          <a:xfrm>
            <a:off x="5476517" y="3635082"/>
            <a:ext cx="577402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4830051" y="3720718"/>
            <a:ext cx="1827510" cy="646986"/>
          </a:xfrm>
          <a:prstGeom prst="round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endParaRPr kumimoji="0" lang="en-US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502753" y="3707194"/>
            <a:ext cx="503663" cy="7017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?</a:t>
            </a:r>
            <a:endParaRPr lang="en-US" sz="4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42931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ed Rectangle 47"/>
          <p:cNvSpPr/>
          <p:nvPr/>
        </p:nvSpPr>
        <p:spPr bwMode="auto">
          <a:xfrm>
            <a:off x="4830051" y="3720718"/>
            <a:ext cx="1827510" cy="646986"/>
          </a:xfrm>
          <a:prstGeom prst="round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endParaRPr kumimoji="0" lang="en-US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 flipV="1">
            <a:off x="5725828" y="4421211"/>
            <a:ext cx="118" cy="109938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Rounded Rectangle 40"/>
          <p:cNvSpPr/>
          <p:nvPr/>
        </p:nvSpPr>
        <p:spPr bwMode="auto">
          <a:xfrm>
            <a:off x="5182156" y="5418741"/>
            <a:ext cx="1087462" cy="646986"/>
          </a:xfrm>
          <a:prstGeom prst="round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Battery Service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632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Updating Dependents When a Subject Changes</a:t>
            </a:r>
          </a:p>
        </p:txBody>
      </p:sp>
      <p:sp>
        <p:nvSpPr>
          <p:cNvPr id="1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3423" y="1042401"/>
            <a:ext cx="4930464" cy="5319898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Solution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Automatically notify all apps that depend on system status info </a:t>
            </a:r>
            <a:br>
              <a:rPr lang="en-US" alt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when it changes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ounded Rectangle 20"/>
          <p:cNvSpPr/>
          <p:nvPr/>
        </p:nvSpPr>
        <p:spPr bwMode="auto">
          <a:xfrm>
            <a:off x="4631031" y="2177456"/>
            <a:ext cx="968376" cy="646986"/>
          </a:xfrm>
          <a:prstGeom prst="round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Phone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App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5765218" y="2177456"/>
            <a:ext cx="1087462" cy="646986"/>
          </a:xfrm>
          <a:prstGeom prst="round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System Server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7411225" y="2431693"/>
            <a:ext cx="1636790" cy="2721495"/>
          </a:xfrm>
          <a:prstGeom prst="rect">
            <a:avLst/>
          </a:prstGeom>
          <a:solidFill>
            <a:schemeClr val="accent2">
              <a:lumMod val="20000"/>
              <a:lumOff val="80000"/>
              <a:alpha val="74902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417" y="2932889"/>
            <a:ext cx="1536309" cy="150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2" name="Straight Arrow Connector 41"/>
          <p:cNvCxnSpPr/>
          <p:nvPr/>
        </p:nvCxnSpPr>
        <p:spPr bwMode="auto">
          <a:xfrm>
            <a:off x="4712091" y="2824442"/>
            <a:ext cx="159718" cy="89627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43" name="Straight Arrow Connector 42"/>
          <p:cNvCxnSpPr/>
          <p:nvPr/>
        </p:nvCxnSpPr>
        <p:spPr bwMode="auto">
          <a:xfrm flipH="1">
            <a:off x="6590014" y="2814394"/>
            <a:ext cx="232522" cy="91028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2" name="Rectangle 1"/>
          <p:cNvSpPr/>
          <p:nvPr/>
        </p:nvSpPr>
        <p:spPr>
          <a:xfrm>
            <a:off x="5280955" y="3879312"/>
            <a:ext cx="92570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Notifier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3083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632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Updating Dependents When a Subject Changes</a:t>
            </a:r>
          </a:p>
        </p:txBody>
      </p:sp>
      <p:sp>
        <p:nvSpPr>
          <p:cNvPr id="1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3423" y="1042401"/>
            <a:ext cx="5081796" cy="5319898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Solution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Automatically notify all apps that </a:t>
            </a:r>
            <a:b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depend on system status info </a:t>
            </a:r>
            <a:b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when it changes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 how this is done in Android</a:t>
            </a:r>
          </a:p>
          <a:p>
            <a:pPr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</a:t>
            </a:r>
            <a:r>
              <a:rPr lang="en-US" alt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efine a </a:t>
            </a:r>
            <a:r>
              <a:rPr lang="en-US" sz="2000" dirty="0" err="1" smtClean="0"/>
              <a:t>BroadcastReceiver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whose </a:t>
            </a:r>
            <a:r>
              <a:rPr lang="en-US" sz="2000" dirty="0" err="1" smtClean="0"/>
              <a:t>onReceive</a:t>
            </a:r>
            <a:r>
              <a:rPr lang="en-US" sz="2000" dirty="0" smtClean="0"/>
              <a:t>() hook method </a:t>
            </a:r>
            <a:br>
              <a:rPr lang="en-US" sz="2000" dirty="0" smtClean="0"/>
            </a:br>
            <a:r>
              <a:rPr lang="en-US" sz="2000" dirty="0" smtClean="0"/>
              <a:t>is called when a change occurs </a:t>
            </a:r>
            <a:br>
              <a:rPr lang="en-US" sz="2000" dirty="0" smtClean="0"/>
            </a:br>
            <a:r>
              <a:rPr lang="en-US" sz="2000" dirty="0" smtClean="0"/>
              <a:t>to system status info</a:t>
            </a:r>
            <a:endParaRPr lang="en-US" alt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ounded Rectangle 20"/>
          <p:cNvSpPr/>
          <p:nvPr/>
        </p:nvSpPr>
        <p:spPr bwMode="auto">
          <a:xfrm>
            <a:off x="4631031" y="2177456"/>
            <a:ext cx="968376" cy="646986"/>
          </a:xfrm>
          <a:prstGeom prst="round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Phone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App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5765218" y="2177456"/>
            <a:ext cx="1087462" cy="646986"/>
          </a:xfrm>
          <a:prstGeom prst="round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System Server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7411225" y="2431693"/>
            <a:ext cx="1636790" cy="2721495"/>
          </a:xfrm>
          <a:prstGeom prst="rect">
            <a:avLst/>
          </a:prstGeom>
          <a:solidFill>
            <a:schemeClr val="accent2">
              <a:lumMod val="20000"/>
              <a:lumOff val="80000"/>
              <a:alpha val="74902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417" y="2932889"/>
            <a:ext cx="1536309" cy="150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98301" y="1804768"/>
            <a:ext cx="2076209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dirty="0" smtClean="0">
                <a:latin typeface="Arial" pitchFamily="34" charset="0"/>
                <a:cs typeface="Arial" pitchFamily="34" charset="0"/>
              </a:rPr>
              <a:t>Broadcast Receivers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557868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3825" y="551215"/>
            <a:ext cx="8826499" cy="427037"/>
          </a:xfrm>
          <a:solidFill>
            <a:schemeClr val="bg1">
              <a:alpha val="50195"/>
            </a:schemeClr>
          </a:solidFill>
        </p:spPr>
        <p:txBody>
          <a:bodyPr/>
          <a:lstStyle/>
          <a:p>
            <a:pPr eaLnBrk="1" hangingPunct="1"/>
            <a:r>
              <a:rPr lang="en-US" sz="3200" dirty="0" smtClean="0"/>
              <a:t>History of the GoF</a:t>
            </a:r>
            <a:r>
              <a:rPr lang="en-US" sz="3200" dirty="0"/>
              <a:t> </a:t>
            </a:r>
            <a:r>
              <a:rPr lang="en-US" sz="3200" dirty="0" smtClean="0"/>
              <a:t>&amp; POSA Pattern Books</a:t>
            </a:r>
            <a:endParaRPr lang="en-US" sz="2000" dirty="0" smtClean="0"/>
          </a:p>
        </p:txBody>
      </p:sp>
      <p:sp>
        <p:nvSpPr>
          <p:cNvPr id="5017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67961" y="3214006"/>
            <a:ext cx="5100726" cy="3202674"/>
          </a:xfrm>
        </p:spPr>
        <p:txBody>
          <a:bodyPr/>
          <a:lstStyle/>
          <a:p>
            <a:pPr marL="228600" indent="-228600">
              <a:spcBef>
                <a:spcPts val="1200"/>
              </a:spcBef>
              <a:buSzPct val="100000"/>
              <a:buFont typeface="Arial" pitchFamily="34" charset="0"/>
              <a:buChar char="•"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1996 volume 1 of the </a:t>
            </a:r>
            <a:r>
              <a:rPr lang="en-US" sz="2000" i="1" kern="1200" dirty="0" smtClean="0">
                <a:solidFill>
                  <a:schemeClr val="bg1">
                    <a:lumMod val="75000"/>
                  </a:schemeClr>
                </a:solidFill>
              </a:rPr>
              <a:t>Pattern-Oriented Software Architecture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 (POSA1 book) published</a:t>
            </a:r>
          </a:p>
          <a:p>
            <a:pPr marL="228600" indent="-228600">
              <a:spcBef>
                <a:spcPts val="1200"/>
              </a:spcBef>
              <a:buSzPct val="100000"/>
              <a:buFont typeface="Arial" pitchFamily="34" charset="0"/>
              <a:buChar char="•"/>
            </a:pPr>
            <a:r>
              <a:rPr lang="en-US" sz="2000" kern="1200" dirty="0" smtClean="0"/>
              <a:t>The </a:t>
            </a:r>
            <a:r>
              <a:rPr lang="en-US" sz="2000" kern="1200" dirty="0"/>
              <a:t>GoF </a:t>
            </a:r>
            <a:r>
              <a:rPr lang="en-US" sz="2000" kern="1200" dirty="0" smtClean="0"/>
              <a:t>&amp; POSA authors </a:t>
            </a:r>
            <a:r>
              <a:rPr lang="en-US" sz="2000" kern="1200" dirty="0"/>
              <a:t>worked on their </a:t>
            </a:r>
            <a:r>
              <a:rPr lang="en-US" sz="2000" kern="1200" dirty="0" smtClean="0"/>
              <a:t>books </a:t>
            </a:r>
            <a:r>
              <a:rPr lang="en-US" sz="2000" kern="1200" dirty="0"/>
              <a:t>for </a:t>
            </a:r>
            <a:r>
              <a:rPr lang="en-US" sz="2000" kern="1200" dirty="0" smtClean="0"/>
              <a:t>many years</a:t>
            </a:r>
          </a:p>
          <a:p>
            <a:pPr lvl="1" indent="-228600">
              <a:spcBef>
                <a:spcPts val="1200"/>
              </a:spcBef>
              <a:buSzPct val="100000"/>
              <a:buFont typeface="Arial" pitchFamily="34" charset="0"/>
              <a:buChar char="•"/>
            </a:pPr>
            <a:r>
              <a:rPr lang="en-US" sz="2000" kern="1200" dirty="0" smtClean="0"/>
              <a:t>They selected design practices </a:t>
            </a:r>
            <a:r>
              <a:rPr lang="en-US" sz="2000" kern="1200" dirty="0"/>
              <a:t>that could be recast as </a:t>
            </a:r>
            <a:r>
              <a:rPr lang="en-US" sz="2000" kern="1200" dirty="0" smtClean="0"/>
              <a:t>patterns</a:t>
            </a:r>
            <a:r>
              <a:rPr lang="en-US" sz="2000" kern="1200" dirty="0"/>
              <a:t>, </a:t>
            </a:r>
            <a:r>
              <a:rPr lang="en-US" sz="2000" kern="1200" dirty="0" smtClean="0"/>
              <a:t>distilled </a:t>
            </a:r>
            <a:r>
              <a:rPr lang="en-US" sz="2000" kern="1200" dirty="0"/>
              <a:t>the </a:t>
            </a:r>
            <a:r>
              <a:rPr lang="en-US" sz="2000" kern="1200" dirty="0" smtClean="0"/>
              <a:t>presentations, culled </a:t>
            </a:r>
            <a:r>
              <a:rPr lang="en-US" sz="2000" kern="1200" dirty="0"/>
              <a:t>those deemed immature, etc. </a:t>
            </a:r>
          </a:p>
        </p:txBody>
      </p:sp>
      <p:pic>
        <p:nvPicPr>
          <p:cNvPr id="148482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1345" y="3349356"/>
            <a:ext cx="1687572" cy="21029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67960" y="1122743"/>
            <a:ext cx="897604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1991 Erich Gamma completes his PhD dissertation on patterns for GUIs</a:t>
            </a:r>
          </a:p>
          <a:p>
            <a:pPr marL="228600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1993 GoF publish their first paper on patterns at ECOOP</a:t>
            </a:r>
          </a:p>
          <a:p>
            <a:pPr marL="228600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1994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Design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Patterns: Elements of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Reusable Object-Oriented Software </a:t>
            </a:r>
            <a:b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GoF book) published</a:t>
            </a:r>
          </a:p>
          <a:p>
            <a:pPr marL="228600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1994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First Pattern Languages of Programming (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PLoP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conference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2" descr="http://fptlibrary.files.wordpress.com/2011/12/pattern-oriented-software-architecture-a-system-of-patterns-volume-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71" y="4055770"/>
            <a:ext cx="1718657" cy="215088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96766" y="6426305"/>
            <a:ext cx="772387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c2.com/</a:t>
            </a:r>
            <a:r>
              <a:rPr lang="en-US" sz="2000" dirty="0" err="1" smtClean="0">
                <a:hlinkClick r:id="rId5"/>
              </a:rPr>
              <a:t>cgi</a:t>
            </a:r>
            <a:r>
              <a:rPr lang="en-US" sz="2000" dirty="0" smtClean="0">
                <a:hlinkClick r:id="rId5"/>
              </a:rPr>
              <a:t>/</a:t>
            </a:r>
            <a:r>
              <a:rPr lang="en-US" sz="2000" dirty="0" err="1" smtClean="0">
                <a:hlinkClick r:id="rId5"/>
              </a:rPr>
              <a:t>wiki?HistoryOfPatterns</a:t>
            </a:r>
            <a:r>
              <a:rPr lang="en-US" sz="2000" dirty="0" smtClean="0"/>
              <a:t> for brief history of patterns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999690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  <p:bldP spid="6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632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Updating Dependents When a Subject Changes</a:t>
            </a:r>
          </a:p>
        </p:txBody>
      </p:sp>
      <p:sp>
        <p:nvSpPr>
          <p:cNvPr id="1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3423" y="1042401"/>
            <a:ext cx="5081796" cy="5319898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Solution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Automatically notify all apps that </a:t>
            </a:r>
            <a:b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depend on system status info </a:t>
            </a:r>
            <a:b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when it changes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 how this is done in Android</a:t>
            </a:r>
          </a:p>
          <a:p>
            <a:pPr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</a:t>
            </a:r>
            <a: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efine a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BroadcastReceiver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whose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onReceive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() hook method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is called when a change occurs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to system status info</a:t>
            </a:r>
            <a:endParaRPr lang="en-US" altLang="en-US" sz="2000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Use </a:t>
            </a:r>
            <a:r>
              <a:rPr lang="en-US" altLang="en-US" sz="2000" kern="1200" dirty="0" err="1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registerReceiver</a:t>
            </a:r>
            <a:r>
              <a:rPr lang="en-US" alt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() in an activity </a:t>
            </a:r>
            <a:br>
              <a:rPr lang="en-US" alt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attach </a:t>
            </a:r>
            <a:r>
              <a:rPr lang="en-US" sz="2000" dirty="0" err="1" smtClean="0"/>
              <a:t>BroadcastReceiver</a:t>
            </a:r>
            <a:r>
              <a:rPr lang="en-US" sz="2000" dirty="0" smtClean="0"/>
              <a:t> that’s called back </a:t>
            </a:r>
            <a:r>
              <a:rPr lang="en-US" sz="2000" dirty="0"/>
              <a:t>when </a:t>
            </a:r>
            <a:r>
              <a:rPr lang="en-US" sz="2000" dirty="0" smtClean="0"/>
              <a:t>intent is broadcast</a:t>
            </a:r>
          </a:p>
          <a:p>
            <a:pPr lvl="3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1800" dirty="0" smtClean="0"/>
              <a:t>e.g., ACTION_BATTERY_LOW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ounded Rectangle 20"/>
          <p:cNvSpPr/>
          <p:nvPr/>
        </p:nvSpPr>
        <p:spPr bwMode="auto">
          <a:xfrm>
            <a:off x="4631031" y="2177456"/>
            <a:ext cx="968376" cy="646986"/>
          </a:xfrm>
          <a:prstGeom prst="round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Phone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App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5765218" y="2177456"/>
            <a:ext cx="1087462" cy="646986"/>
          </a:xfrm>
          <a:prstGeom prst="round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System Server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7411225" y="2431693"/>
            <a:ext cx="1636790" cy="2721495"/>
          </a:xfrm>
          <a:prstGeom prst="rect">
            <a:avLst/>
          </a:prstGeom>
          <a:solidFill>
            <a:schemeClr val="accent2">
              <a:lumMod val="20000"/>
              <a:lumOff val="80000"/>
              <a:alpha val="74902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417" y="2932889"/>
            <a:ext cx="1536309" cy="150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4696789" y="2839264"/>
            <a:ext cx="2151107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/>
            <a:r>
              <a:rPr lang="en-US" altLang="en-US" sz="1400" dirty="0" smtClean="0">
                <a:latin typeface="Arial" pitchFamily="34" charset="0"/>
                <a:cs typeface="Arial" pitchFamily="34" charset="0"/>
              </a:rPr>
              <a:t>0: Call </a:t>
            </a:r>
            <a:r>
              <a:rPr lang="en-US" altLang="en-US" sz="1400" dirty="0" err="1" smtClean="0">
                <a:latin typeface="Arial" pitchFamily="34" charset="0"/>
                <a:cs typeface="Arial" pitchFamily="34" charset="0"/>
              </a:rPr>
              <a:t>registerReceiver</a:t>
            </a:r>
            <a:r>
              <a:rPr lang="en-US" altLang="en-US" sz="1400" dirty="0" smtClean="0">
                <a:latin typeface="Arial" pitchFamily="34" charset="0"/>
                <a:cs typeface="Arial" pitchFamily="34" charset="0"/>
              </a:rPr>
              <a:t>() with ACTION_ BATTERY_LOW </a:t>
            </a:r>
            <a:br>
              <a:rPr lang="en-US" alt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altLang="en-US" sz="1400" dirty="0" smtClean="0">
                <a:latin typeface="Arial" pitchFamily="34" charset="0"/>
                <a:cs typeface="Arial" pitchFamily="34" charset="0"/>
              </a:rPr>
              <a:t>intent filter 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4712091" y="2824442"/>
            <a:ext cx="159718" cy="896276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>
            <a:off x="6620158" y="2824442"/>
            <a:ext cx="232522" cy="91028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39" name="Rounded Rectangle 38"/>
          <p:cNvSpPr/>
          <p:nvPr/>
        </p:nvSpPr>
        <p:spPr bwMode="auto">
          <a:xfrm>
            <a:off x="4830051" y="3720718"/>
            <a:ext cx="1827510" cy="646986"/>
          </a:xfrm>
          <a:prstGeom prst="round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Activity Manager Service</a:t>
            </a:r>
            <a:endParaRPr kumimoji="0" lang="en-US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98301" y="1804768"/>
            <a:ext cx="2076209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dirty="0" smtClean="0">
                <a:latin typeface="Arial" pitchFamily="34" charset="0"/>
                <a:cs typeface="Arial" pitchFamily="34" charset="0"/>
              </a:rPr>
              <a:t>Broadcast Receivers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31543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39"/>
          <p:cNvCxnSpPr/>
          <p:nvPr/>
        </p:nvCxnSpPr>
        <p:spPr bwMode="auto">
          <a:xfrm flipV="1">
            <a:off x="5725828" y="4421211"/>
            <a:ext cx="118" cy="109938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Rounded Rectangle 40"/>
          <p:cNvSpPr/>
          <p:nvPr/>
        </p:nvSpPr>
        <p:spPr bwMode="auto">
          <a:xfrm>
            <a:off x="5182156" y="5418741"/>
            <a:ext cx="1087462" cy="646986"/>
          </a:xfrm>
          <a:prstGeom prst="round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Battery Service</a:t>
            </a: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632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Updating Dependents When a Subject Changes</a:t>
            </a:r>
          </a:p>
        </p:txBody>
      </p:sp>
      <p:sp>
        <p:nvSpPr>
          <p:cNvPr id="1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33423" y="1042401"/>
            <a:ext cx="5081796" cy="5319898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Solution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Automatically notify all apps that </a:t>
            </a:r>
            <a:b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depend on system status info </a:t>
            </a:r>
            <a:b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when it changes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e.g., how this is done in Android</a:t>
            </a:r>
          </a:p>
          <a:p>
            <a:pPr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</a:t>
            </a:r>
            <a: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efine a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BroadcastReceiver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whose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onReceive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() hook method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is called when a change occurs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to system status info</a:t>
            </a:r>
            <a:endParaRPr lang="en-US" altLang="en-US" sz="2000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Use </a:t>
            </a:r>
            <a:r>
              <a:rPr lang="en-US" altLang="en-US" sz="2000" kern="1200" dirty="0" err="1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registerReceiver</a:t>
            </a:r>
            <a: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() in an activity </a:t>
            </a:r>
            <a:b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attach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BroadcastReceiver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that’s called back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when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intent is broadcast</a:t>
            </a:r>
          </a:p>
          <a:p>
            <a:pPr lvl="3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1800" dirty="0" smtClean="0">
                <a:solidFill>
                  <a:schemeClr val="bg1">
                    <a:lumMod val="75000"/>
                  </a:schemeClr>
                </a:solidFill>
              </a:rPr>
              <a:t>e.g., ACTION_BATTERY_LOW</a:t>
            </a:r>
          </a:p>
          <a:p>
            <a:pPr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altLang="en-US" sz="2000" kern="1200" dirty="0" err="1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BatteryService</a:t>
            </a:r>
            <a:r>
              <a:rPr lang="en-US" alt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calls </a:t>
            </a:r>
            <a:r>
              <a:rPr lang="en-US" altLang="en-US" sz="2000" dirty="0" err="1" smtClean="0"/>
              <a:t>sendBroadcast</a:t>
            </a:r>
            <a:r>
              <a:rPr lang="en-US" altLang="en-US" sz="2000" dirty="0" smtClean="0"/>
              <a:t>() to tell </a:t>
            </a:r>
            <a:r>
              <a:rPr lang="en-US" sz="2000" dirty="0" err="1" smtClean="0"/>
              <a:t>BroadcastReceivers</a:t>
            </a:r>
            <a:r>
              <a:rPr lang="en-US" sz="2000" dirty="0" smtClean="0"/>
              <a:t> battery’s low</a:t>
            </a:r>
            <a:endParaRPr lang="en-US" alt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285786" y="1966086"/>
            <a:ext cx="1860020" cy="3603821"/>
            <a:chOff x="3009610" y="1951973"/>
            <a:chExt cx="2003523" cy="3917528"/>
          </a:xfrm>
        </p:grpSpPr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ounded Rectangle 20"/>
          <p:cNvSpPr/>
          <p:nvPr/>
        </p:nvSpPr>
        <p:spPr bwMode="auto">
          <a:xfrm>
            <a:off x="4631031" y="2177456"/>
            <a:ext cx="968376" cy="646986"/>
          </a:xfrm>
          <a:prstGeom prst="round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Phone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App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5765218" y="2177456"/>
            <a:ext cx="1087462" cy="646986"/>
          </a:xfrm>
          <a:prstGeom prst="round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cs typeface="Arial" pitchFamily="34" charset="0"/>
              </a:rPr>
              <a:t>System Server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7411225" y="2431693"/>
            <a:ext cx="1636790" cy="2721495"/>
          </a:xfrm>
          <a:prstGeom prst="rect">
            <a:avLst/>
          </a:prstGeom>
          <a:solidFill>
            <a:schemeClr val="accent2">
              <a:lumMod val="20000"/>
              <a:lumOff val="80000"/>
              <a:alpha val="74902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417" y="2932889"/>
            <a:ext cx="1536309" cy="150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4725516" y="4750934"/>
            <a:ext cx="2357019" cy="4801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31775" indent="-231775"/>
            <a:r>
              <a:rPr lang="en-US" altLang="en-US" sz="1400" dirty="0">
                <a:latin typeface="Arial" pitchFamily="34" charset="0"/>
                <a:cs typeface="Arial" pitchFamily="34" charset="0"/>
              </a:rPr>
              <a:t>1</a:t>
            </a:r>
            <a:r>
              <a:rPr lang="en-US" altLang="en-US" sz="1400" dirty="0" smtClean="0">
                <a:latin typeface="Arial" pitchFamily="34" charset="0"/>
                <a:cs typeface="Arial" pitchFamily="34" charset="0"/>
              </a:rPr>
              <a:t>: Call </a:t>
            </a:r>
            <a:r>
              <a:rPr lang="en-US" altLang="en-US" sz="1400" dirty="0" err="1" smtClean="0">
                <a:latin typeface="Arial" pitchFamily="34" charset="0"/>
                <a:cs typeface="Arial" pitchFamily="34" charset="0"/>
              </a:rPr>
              <a:t>sendBroadcast</a:t>
            </a:r>
            <a:r>
              <a:rPr lang="en-US" altLang="en-US" sz="1400" dirty="0" smtClean="0">
                <a:latin typeface="Arial" pitchFamily="34" charset="0"/>
                <a:cs typeface="Arial" pitchFamily="34" charset="0"/>
              </a:rPr>
              <a:t>() when battery is low 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4830051" y="3720718"/>
            <a:ext cx="1827510" cy="646986"/>
          </a:xfrm>
          <a:prstGeom prst="round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Activity Manager Service</a:t>
            </a:r>
            <a:endParaRPr kumimoji="0" lang="en-US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73716" y="6438692"/>
            <a:ext cx="736544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11113" algn="ctr"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en-US" sz="2000" dirty="0" smtClean="0"/>
              <a:t>Android also uses the </a:t>
            </a:r>
            <a:r>
              <a:rPr lang="en-US" sz="2000" i="1" dirty="0" smtClean="0"/>
              <a:t>Proxy</a:t>
            </a:r>
            <a:r>
              <a:rPr lang="en-US" sz="2000" dirty="0" smtClean="0"/>
              <a:t> &amp; </a:t>
            </a:r>
            <a:r>
              <a:rPr lang="en-US" sz="2000" i="1" dirty="0" smtClean="0"/>
              <a:t>Broker</a:t>
            </a:r>
            <a:r>
              <a:rPr lang="en-US" sz="2000" dirty="0" smtClean="0"/>
              <a:t> patterns in this scenario</a:t>
            </a:r>
            <a:endParaRPr lang="en-US" sz="2000" dirty="0"/>
          </a:p>
        </p:txBody>
      </p:sp>
      <p:cxnSp>
        <p:nvCxnSpPr>
          <p:cNvPr id="22" name="Straight Arrow Connector 21"/>
          <p:cNvCxnSpPr/>
          <p:nvPr/>
        </p:nvCxnSpPr>
        <p:spPr bwMode="auto">
          <a:xfrm flipH="1" flipV="1">
            <a:off x="5115219" y="2824443"/>
            <a:ext cx="342305" cy="896275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flipV="1">
            <a:off x="5904025" y="2838451"/>
            <a:ext cx="404925" cy="882267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7" name="Rectangle 36"/>
          <p:cNvSpPr/>
          <p:nvPr/>
        </p:nvSpPr>
        <p:spPr>
          <a:xfrm>
            <a:off x="4613033" y="3058768"/>
            <a:ext cx="2439194" cy="4801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31775" indent="-231775"/>
            <a:r>
              <a:rPr lang="en-US" sz="1400" dirty="0" smtClean="0">
                <a:latin typeface="Arial" pitchFamily="34" charset="0"/>
                <a:cs typeface="Arial" pitchFamily="34" charset="0"/>
              </a:rPr>
              <a:t>2: </a:t>
            </a: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onReceive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() called back to report low battery 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698301" y="1804768"/>
            <a:ext cx="2076209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600" dirty="0" smtClean="0">
                <a:latin typeface="Arial" pitchFamily="34" charset="0"/>
                <a:cs typeface="Arial" pitchFamily="34" charset="0"/>
              </a:rPr>
              <a:t>Broadcast Receivers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924892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6352667"/>
            <a:ext cx="9115131" cy="49971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13972" y="6272092"/>
            <a:ext cx="7478486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37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04975" y="1244550"/>
            <a:ext cx="8534400" cy="2748014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228600" lvl="1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dirty="0"/>
              <a:t>D</a:t>
            </a:r>
            <a:r>
              <a:rPr lang="en-US" sz="2000" dirty="0" smtClean="0"/>
              <a:t>efine a one-to-many dependency between objects so that when one object changes state, all dependents are notified &amp; updated</a:t>
            </a:r>
            <a:endParaRPr lang="en-US" sz="2000" b="1" dirty="0" smtClean="0"/>
          </a:p>
          <a:p>
            <a:pPr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Applicability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abstraction has two aspects, one dependent on the other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change to one object requires changing untold others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object should notify unknown other objects</a:t>
            </a:r>
          </a:p>
        </p:txBody>
      </p:sp>
      <p:sp>
        <p:nvSpPr>
          <p:cNvPr id="58373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214600" y="3992564"/>
            <a:ext cx="1744457" cy="515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Structure</a:t>
            </a:r>
            <a:endParaRPr lang="en-US" sz="2000" b="1" dirty="0">
              <a:latin typeface="+mn-lt"/>
              <a:ea typeface="+mn-ea"/>
              <a:cs typeface="+mn-cs"/>
            </a:endParaRPr>
          </a:p>
        </p:txBody>
      </p:sp>
      <p:pic>
        <p:nvPicPr>
          <p:cNvPr id="25608" name="Picture 7" descr="obs-omt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85367" y="4078695"/>
            <a:ext cx="1431131" cy="1118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7" name="Picture 9" descr="obs-omt-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7396" y="4841490"/>
            <a:ext cx="7267514" cy="196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8" name="Picture 10" descr="obs-omt-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2286" y="4141497"/>
            <a:ext cx="4308817" cy="1257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525463"/>
            <a:ext cx="8613775" cy="533400"/>
          </a:xfrm>
          <a:solidFill>
            <a:schemeClr val="bg1">
              <a:lumMod val="8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Observer                      GoF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51134" y="1110111"/>
            <a:ext cx="4129235" cy="590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POSA1 book contains description of similar </a:t>
            </a:r>
            <a:r>
              <a:rPr lang="en-US" i="1" dirty="0" smtClean="0">
                <a:solidFill>
                  <a:srgbClr val="FF0000"/>
                </a:solidFill>
              </a:rPr>
              <a:t>Publisher-Subscriber </a:t>
            </a:r>
            <a:r>
              <a:rPr lang="en-US" dirty="0" smtClean="0">
                <a:solidFill>
                  <a:srgbClr val="FF0000"/>
                </a:solidFill>
              </a:rPr>
              <a:t>pattern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5789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3" name="Rectangle 5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207275" y="3980035"/>
            <a:ext cx="1702261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Dynamics</a:t>
            </a:r>
            <a:endParaRPr lang="en-US" sz="2000" b="1" dirty="0"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0" y="6352667"/>
            <a:ext cx="9115131" cy="49971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525463"/>
            <a:ext cx="8613775" cy="533400"/>
          </a:xfrm>
          <a:solidFill>
            <a:schemeClr val="bg1">
              <a:lumMod val="8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Observer                      GoF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713972" y="6272092"/>
            <a:ext cx="7478486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5842" name="Picture 2" descr="http://www.research.ibm.com/designpatterns/images/observer-collaboration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33" y="4105391"/>
            <a:ext cx="5786883" cy="273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04975" y="1244550"/>
            <a:ext cx="8534400" cy="23622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Intent</a:t>
            </a:r>
          </a:p>
          <a:p>
            <a:pPr marL="228600" lvl="1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dirty="0"/>
              <a:t>D</a:t>
            </a:r>
            <a:r>
              <a:rPr lang="en-US" sz="2000" dirty="0" smtClean="0"/>
              <a:t>efine a one-to-many dependency between objects so that when one object changes state, all dependents are notified &amp; updated</a:t>
            </a:r>
            <a:endParaRPr lang="en-US" sz="2000" b="1" dirty="0" smtClean="0"/>
          </a:p>
          <a:p>
            <a:pPr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Applicability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abstraction has two aspects, one dependent on the other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change to one object requires changing untold others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object should notify unknown other objects</a:t>
            </a:r>
          </a:p>
        </p:txBody>
      </p:sp>
    </p:spTree>
    <p:extLst>
      <p:ext uri="{BB962C8B-B14F-4D97-AF65-F5344CB8AC3E}">
        <p14:creationId xmlns:p14="http://schemas.microsoft.com/office/powerpoint/2010/main" val="1857865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Rectangle 13"/>
          <p:cNvSpPr>
            <a:spLocks noChangeArrowheads="1"/>
          </p:cNvSpPr>
          <p:nvPr/>
        </p:nvSpPr>
        <p:spPr bwMode="auto">
          <a:xfrm>
            <a:off x="661353" y="5286849"/>
            <a:ext cx="842168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if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sendBatteryLow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statusIntent.setAction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Intent.ACTION_BATTERY_LOW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mContext.sendBroadcast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statusIntent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199390" y="1195404"/>
            <a:ext cx="3348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Android Example in Java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199390" y="4945217"/>
            <a:ext cx="213571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BatteryService.java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6570" y="2778654"/>
            <a:ext cx="3887603" cy="20682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IntentFilter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filter =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new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IntentFilter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filter.addAction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Intent.ACTION_BATTERY_LOW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mContext.registerReceiver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mIntentReceiver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filter);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9390" y="2078161"/>
            <a:ext cx="4095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StatusBarPolicy.java &amp; PhoneApp.java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71288" y="2519728"/>
            <a:ext cx="4379127" cy="240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PhoneAppBroadcastReceiver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extends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BroadcastReceiver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onReceive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	(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Context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context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	 Intent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intent) {</a:t>
            </a:r>
          </a:p>
          <a:p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...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if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action.equals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Intent.ACTION_BATTERY_LOW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))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notifier.sendBatteryLow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();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86412" y="2078161"/>
            <a:ext cx="169623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PhoneApp.java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9390" y="1622486"/>
            <a:ext cx="7299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spcBef>
                <a:spcPts val="600"/>
              </a:spcBef>
              <a:buSzPct val="100000"/>
              <a:defRPr/>
            </a:pPr>
            <a:r>
              <a:rPr lang="en-US" altLang="en-US" sz="2000" dirty="0" smtClean="0"/>
              <a:t>Using Observer pattern to report low </a:t>
            </a:r>
            <a:r>
              <a:rPr lang="en-US" altLang="en-US" sz="2000" dirty="0"/>
              <a:t>battery </a:t>
            </a:r>
            <a:r>
              <a:rPr lang="en-US" altLang="en-US" sz="2000" dirty="0" smtClean="0"/>
              <a:t>status on Android</a:t>
            </a:r>
            <a:endParaRPr lang="en-US" altLang="en-US" sz="2000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525463"/>
            <a:ext cx="8613775" cy="533400"/>
          </a:xfrm>
          <a:solidFill>
            <a:schemeClr val="bg1">
              <a:lumMod val="8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Observer                      GoF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8" name="Rectangle 7"/>
          <p:cNvSpPr/>
          <p:nvPr/>
        </p:nvSpPr>
        <p:spPr>
          <a:xfrm>
            <a:off x="6453738" y="1828862"/>
            <a:ext cx="506770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661353" y="2456614"/>
            <a:ext cx="3271453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Register </a:t>
            </a:r>
            <a:r>
              <a:rPr lang="en-US" b="1" u="none" dirty="0" err="1" smtClean="0">
                <a:solidFill>
                  <a:srgbClr val="336699"/>
                </a:solidFill>
              </a:rPr>
              <a:t>IntentFilters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 rot="16200000" flipH="1">
            <a:off x="207328" y="2511789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2678446" y="4984286"/>
            <a:ext cx="3271453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Broadcast Intent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 rot="5400000">
            <a:off x="4812758" y="5075181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6382646" y="2092011"/>
            <a:ext cx="3271453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b="1" u="none" dirty="0" smtClean="0">
                <a:solidFill>
                  <a:srgbClr val="336699"/>
                </a:solidFill>
              </a:rPr>
              <a:t>Receive Intent</a:t>
            </a:r>
            <a:endParaRPr lang="en-US" u="none" dirty="0" smtClean="0">
              <a:solidFill>
                <a:srgbClr val="000000"/>
              </a:solidFill>
            </a:endParaRPr>
          </a:p>
        </p:txBody>
      </p:sp>
      <p:sp>
        <p:nvSpPr>
          <p:cNvPr id="20" name="AutoShape 7"/>
          <p:cNvSpPr>
            <a:spLocks noChangeArrowheads="1"/>
          </p:cNvSpPr>
          <p:nvPr/>
        </p:nvSpPr>
        <p:spPr bwMode="auto">
          <a:xfrm rot="5400000">
            <a:off x="8276325" y="2186105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6638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  <p:bldP spid="2" grpId="0"/>
      <p:bldP spid="4" grpId="0"/>
      <p:bldP spid="5" grpId="0"/>
      <p:bldP spid="17" grpId="0"/>
      <p:bldP spid="18" grpId="0" animBg="1"/>
      <p:bldP spid="19" grpId="0"/>
      <p:bldP spid="2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42876" y="1058863"/>
            <a:ext cx="5876088" cy="472440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Consequences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  <a:defRPr/>
            </a:pPr>
            <a:r>
              <a:rPr lang="en-US" sz="2000" dirty="0"/>
              <a:t>M</a:t>
            </a:r>
            <a:r>
              <a:rPr lang="en-US" sz="2000" dirty="0" smtClean="0"/>
              <a:t>odularity: subject &amp; observers may vary independently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  <a:defRPr/>
            </a:pPr>
            <a:r>
              <a:rPr lang="en-US" sz="2000" dirty="0"/>
              <a:t>E</a:t>
            </a:r>
            <a:r>
              <a:rPr lang="en-US" sz="2000" dirty="0" smtClean="0"/>
              <a:t>xtensibility: can define/add any # of observers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+"/>
              <a:defRPr/>
            </a:pPr>
            <a:r>
              <a:rPr lang="en-US" sz="2000" dirty="0"/>
              <a:t>C</a:t>
            </a:r>
            <a:r>
              <a:rPr lang="en-US" sz="2000" dirty="0" smtClean="0"/>
              <a:t>ustomizability: different observers offer different views of subject</a:t>
            </a:r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  <a:defRPr/>
            </a:pPr>
            <a:r>
              <a:rPr lang="en-US" sz="2000" dirty="0"/>
              <a:t>U</a:t>
            </a:r>
            <a:r>
              <a:rPr lang="en-US" sz="2000" dirty="0" smtClean="0"/>
              <a:t>nexpected updates: observers don’t know about each </a:t>
            </a:r>
            <a:r>
              <a:rPr lang="en-US" sz="2000" dirty="0" smtClean="0"/>
              <a:t>other (</a:t>
            </a:r>
            <a:r>
              <a:rPr lang="en-US" sz="2000" dirty="0" smtClean="0">
                <a:solidFill>
                  <a:srgbClr val="00B050"/>
                </a:solidFill>
              </a:rPr>
              <a:t>notification storm</a:t>
            </a:r>
            <a:r>
              <a:rPr lang="en-US" sz="2000" dirty="0" smtClean="0"/>
              <a:t>)</a:t>
            </a:r>
            <a:endParaRPr lang="en-US" sz="2000" dirty="0" smtClean="0"/>
          </a:p>
          <a:p>
            <a:pPr marL="228600" lvl="1" indent="-228600" eaLnBrk="1" hangingPunct="1">
              <a:spcBef>
                <a:spcPts val="600"/>
              </a:spcBef>
              <a:buFont typeface="Tahoma" pitchFamily="34" charset="0"/>
              <a:buChar char="–"/>
              <a:defRPr/>
            </a:pPr>
            <a:r>
              <a:rPr lang="en-US" sz="2000" dirty="0"/>
              <a:t>U</a:t>
            </a:r>
            <a:r>
              <a:rPr lang="en-US" sz="2000" dirty="0" smtClean="0"/>
              <a:t>pdate overhead: too many irrelevant updates</a:t>
            </a:r>
            <a:endParaRPr lang="en-US" sz="2000" b="1" dirty="0" smtClean="0"/>
          </a:p>
          <a:p>
            <a:pPr marL="0" indent="0" eaLnBrk="1" hangingPunct="1">
              <a:spcBef>
                <a:spcPts val="1200"/>
              </a:spcBef>
              <a:buFont typeface="Wingdings" pitchFamily="2" charset="2"/>
              <a:buNone/>
              <a:defRPr/>
            </a:pPr>
            <a:r>
              <a:rPr lang="en-US" sz="2000" b="1" dirty="0" smtClean="0"/>
              <a:t>Implementation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ubject-observer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mapping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angling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references </a:t>
            </a:r>
            <a:r>
              <a:rPr lang="zh-CN" alt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悬挂引用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U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pdate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protocols: the push &amp; pull models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Adding filters to narrow interests efficiently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918479" y="1058863"/>
            <a:ext cx="322552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buClrTx/>
              <a:buSzTx/>
              <a:defRPr/>
            </a:pPr>
            <a:r>
              <a:rPr lang="en-US" sz="2000" b="1" kern="0" dirty="0">
                <a:latin typeface="+mn-lt"/>
                <a:ea typeface="+mn-ea"/>
                <a:cs typeface="+mn-cs"/>
              </a:rPr>
              <a:t>Known Uses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Many GUI toolkits</a:t>
            </a:r>
          </a:p>
          <a:p>
            <a:pPr marL="457200" lvl="2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e</a:t>
            </a:r>
            <a:r>
              <a:rPr lang="en-US" sz="2000" dirty="0" smtClean="0"/>
              <a:t>.g., Smalltalk, </a:t>
            </a:r>
            <a:r>
              <a:rPr lang="en-US" sz="2000" dirty="0"/>
              <a:t>MFC, </a:t>
            </a:r>
            <a:r>
              <a:rPr lang="en-US" sz="2000" dirty="0" err="1"/>
              <a:t>InterViews</a:t>
            </a:r>
            <a:r>
              <a:rPr lang="en-US" sz="2000" dirty="0" smtClean="0"/>
              <a:t>, etc.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Smart </a:t>
            </a:r>
            <a:r>
              <a:rPr lang="en-US" sz="2000" dirty="0"/>
              <a:t>phone event </a:t>
            </a:r>
            <a:r>
              <a:rPr lang="en-US" sz="2000" dirty="0" smtClean="0"/>
              <a:t>notification</a:t>
            </a:r>
          </a:p>
          <a:p>
            <a:pPr marL="465138" lvl="2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e.g</a:t>
            </a:r>
            <a:r>
              <a:rPr lang="en-US" sz="2000" dirty="0"/>
              <a:t>., </a:t>
            </a:r>
            <a:r>
              <a:rPr lang="en-US" sz="2000" dirty="0" smtClean="0"/>
              <a:t>Android Intents framework &amp; Content Providers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Java Observer &amp; Observable</a:t>
            </a:r>
          </a:p>
          <a:p>
            <a:pPr marL="685800" lvl="2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525463"/>
            <a:ext cx="8613775" cy="533400"/>
          </a:xfrm>
          <a:solidFill>
            <a:schemeClr val="bg1">
              <a:lumMod val="85000"/>
              <a:alpha val="50000"/>
            </a:schemeClr>
          </a:solidFill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Observer                      GoF Object </a:t>
            </a:r>
            <a:r>
              <a:rPr lang="en-US" sz="3200" dirty="0"/>
              <a:t>B</a:t>
            </a:r>
            <a:r>
              <a:rPr lang="en-US" sz="3200" dirty="0" smtClean="0"/>
              <a:t>ehavioral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0" y="6389555"/>
            <a:ext cx="9144000" cy="4588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8100" y="6434999"/>
            <a:ext cx="858526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en.wikipedia.org/wiki/</a:t>
            </a:r>
            <a:r>
              <a:rPr lang="en-US" sz="2000" dirty="0" err="1" smtClean="0">
                <a:hlinkClick r:id="rId3"/>
              </a:rPr>
              <a:t>Observer_pattern</a:t>
            </a:r>
            <a:r>
              <a:rPr lang="en-US" sz="2000" dirty="0" smtClean="0"/>
              <a:t> for more on </a:t>
            </a:r>
            <a:r>
              <a:rPr lang="en-US" sz="2000" i="1" dirty="0" smtClean="0"/>
              <a:t>Observer</a:t>
            </a:r>
            <a:r>
              <a:rPr lang="en-US" sz="2000" dirty="0" smtClean="0"/>
              <a:t> pattern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85573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build="p" autoUpdateAnimBg="0"/>
      <p:bldP spid="4" grpId="0" build="p" autoUpdateAnimBg="0"/>
      <p:bldP spid="6" grpId="0" animBg="1"/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3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31877" y="991272"/>
            <a:ext cx="4540123" cy="4706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GoF &amp; POSA1 patterns promote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Reuse of recurring micro- architectures in current &amp; networked software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11601" y="2647815"/>
            <a:ext cx="5527835" cy="2005458"/>
            <a:chOff x="636497" y="2652939"/>
            <a:chExt cx="7339543" cy="2730137"/>
          </a:xfrm>
        </p:grpSpPr>
        <p:pic>
          <p:nvPicPr>
            <p:cNvPr id="69" name="Picture 7" descr="obs-omt-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36497" y="2652939"/>
              <a:ext cx="1431131" cy="11182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9" descr="obs-omt-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8526" y="3415734"/>
              <a:ext cx="7267514" cy="1967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10" descr="obs-omt-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433416" y="2715741"/>
              <a:ext cx="4308817" cy="12578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7" name="Group 76"/>
          <p:cNvGrpSpPr/>
          <p:nvPr/>
        </p:nvGrpSpPr>
        <p:grpSpPr>
          <a:xfrm>
            <a:off x="6854361" y="1310283"/>
            <a:ext cx="1860020" cy="3603821"/>
            <a:chOff x="3009610" y="1951973"/>
            <a:chExt cx="2003523" cy="3917528"/>
          </a:xfrm>
        </p:grpSpPr>
        <p:pic>
          <p:nvPicPr>
            <p:cNvPr id="78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43" y="4976953"/>
            <a:ext cx="8753475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3822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670041658"/>
              </p:ext>
            </p:extLst>
          </p:nvPr>
        </p:nvGraphicFramePr>
        <p:xfrm>
          <a:off x="2563901" y="991271"/>
          <a:ext cx="5801528" cy="5236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0" y="6389555"/>
            <a:ext cx="9144000" cy="4588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3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31877" y="991272"/>
            <a:ext cx="4540123" cy="4706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GoF &amp; POSA1 patterns promote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Reuse of recurring micro- architectures in current &amp; networked software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common vocabulary that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helps teams communicate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more effectively about design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6854361" y="1310283"/>
            <a:ext cx="1860020" cy="3603821"/>
            <a:chOff x="3009610" y="1951973"/>
            <a:chExt cx="2003523" cy="3917528"/>
          </a:xfrm>
        </p:grpSpPr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95258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389555"/>
            <a:ext cx="9144000" cy="4588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3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31878" y="991272"/>
            <a:ext cx="4540122" cy="4706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GoF &amp; POSA1 patterns promote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Reuse of recurring micro- architectures in current &amp; networked software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common vocabulary that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helps teams communicate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more effectively about design</a:t>
            </a:r>
          </a:p>
          <a:p>
            <a:pPr marL="233363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Many </a:t>
            </a:r>
            <a:r>
              <a:rPr lang="en-US" sz="2000" kern="1200" dirty="0" err="1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GoF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&amp; POSA1 patterns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are relevant for concurrent &amp;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networked software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Apply some patterns carefully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avoid “surprises”..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088510" y="1136614"/>
            <a:ext cx="4997450" cy="1809789"/>
            <a:chOff x="4088510" y="1136614"/>
            <a:chExt cx="4997450" cy="1809789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88510" y="1136614"/>
              <a:ext cx="4997450" cy="1809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Rectangle 27"/>
            <p:cNvSpPr/>
            <p:nvPr/>
          </p:nvSpPr>
          <p:spPr bwMode="auto">
            <a:xfrm>
              <a:off x="6514213" y="1136614"/>
              <a:ext cx="2421361" cy="130004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233942" y="1339586"/>
              <a:ext cx="1953202" cy="76944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If (</a:t>
              </a:r>
              <a:r>
                <a:rPr kumimoji="0" lang="en-US" sz="110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uniqueInstance</a:t>
              </a:r>
              <a:r>
                <a:rPr kumimoji="0" lang="en-US" sz="110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 == 0)</a:t>
              </a:r>
            </a:p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100" dirty="0" smtClean="0">
                  <a:latin typeface="Arial" charset="0"/>
                </a:rPr>
                <a:t>    </a:t>
              </a:r>
              <a:r>
                <a:rPr lang="en-US" sz="1100" dirty="0" err="1" smtClean="0">
                  <a:latin typeface="Arial" charset="0"/>
                </a:rPr>
                <a:t>uniqueInstance</a:t>
              </a:r>
              <a:r>
                <a:rPr lang="en-US" sz="1100" dirty="0" smtClean="0">
                  <a:latin typeface="Arial" charset="0"/>
                </a:rPr>
                <a:t> = </a:t>
              </a:r>
              <a:br>
                <a:rPr lang="en-US" sz="1100" dirty="0" smtClean="0">
                  <a:latin typeface="Arial" charset="0"/>
                </a:rPr>
              </a:br>
              <a:r>
                <a:rPr lang="en-US" sz="1100" dirty="0" smtClean="0">
                  <a:latin typeface="Arial" charset="0"/>
                </a:rPr>
                <a:t>        new Singleton;</a:t>
              </a:r>
            </a:p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100" dirty="0" smtClean="0">
                  <a:latin typeface="Arial" charset="0"/>
                </a:rPr>
                <a:t>return </a:t>
              </a:r>
              <a:r>
                <a:rPr lang="en-US" sz="1100" dirty="0" err="1" smtClean="0">
                  <a:latin typeface="Arial" charset="0"/>
                </a:rPr>
                <a:t>uniqueInstance</a:t>
              </a:r>
              <a:r>
                <a:rPr lang="en-US" sz="1100" dirty="0" smtClean="0">
                  <a:latin typeface="Arial" charset="0"/>
                </a:rPr>
                <a:t>;</a:t>
              </a:r>
            </a:p>
          </p:txBody>
        </p:sp>
        <p:sp>
          <p:nvSpPr>
            <p:cNvPr id="39" name="Right Triangle 38"/>
            <p:cNvSpPr/>
            <p:nvPr/>
          </p:nvSpPr>
          <p:spPr bwMode="auto">
            <a:xfrm>
              <a:off x="7894121" y="1327169"/>
              <a:ext cx="290336" cy="264108"/>
            </a:xfrm>
            <a:prstGeom prst="rtTriangl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Right Triangle 39"/>
            <p:cNvSpPr/>
            <p:nvPr/>
          </p:nvSpPr>
          <p:spPr bwMode="auto">
            <a:xfrm rot="10800000">
              <a:off x="7899764" y="1332812"/>
              <a:ext cx="290336" cy="264108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108427" y="2300072"/>
              <a:ext cx="188317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0"/>
                </a:spcBef>
              </a:pPr>
              <a:r>
                <a:rPr lang="en-US" i="1" dirty="0" smtClean="0"/>
                <a:t>Singleton pattern     </a:t>
              </a:r>
              <a:endParaRPr lang="en-US" dirty="0"/>
            </a:p>
          </p:txBody>
        </p:sp>
      </p:grpSp>
      <p:pic>
        <p:nvPicPr>
          <p:cNvPr id="42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62988" y="2547737"/>
            <a:ext cx="1419187" cy="176852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2" descr="http://fptlibrary.files.wordpress.com/2011/12/pattern-oriented-software-architecture-a-system-of-patterns-volume-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314" y="3140529"/>
            <a:ext cx="1303997" cy="17126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432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389555"/>
            <a:ext cx="9144000" cy="4588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21516" name="Rectangle 21"/>
          <p:cNvSpPr>
            <a:spLocks noChangeArrowheads="1"/>
          </p:cNvSpPr>
          <p:nvPr/>
        </p:nvSpPr>
        <p:spPr bwMode="auto">
          <a:xfrm>
            <a:off x="271171" y="6428055"/>
            <a:ext cx="8660512" cy="36933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marL="342900" indent="-342900"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www.dre.vanderbilt.edu</a:t>
            </a:r>
            <a:r>
              <a:rPr lang="en-US" sz="2000" dirty="0">
                <a:hlinkClick r:id="rId3"/>
              </a:rPr>
              <a:t>/~</a:t>
            </a:r>
            <a:r>
              <a:rPr lang="en-US" sz="2000" dirty="0" smtClean="0">
                <a:hlinkClick r:id="rId3"/>
              </a:rPr>
              <a:t>schmidt/PDF/ieee-patterns.pdf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839" y="5084422"/>
            <a:ext cx="897473" cy="1188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3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62988" y="2547737"/>
            <a:ext cx="1419187" cy="176852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19" descr="JamesCharle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94128" y="1658679"/>
            <a:ext cx="959512" cy="11988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8" descr="0470843195_5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87371" y="3135662"/>
            <a:ext cx="972390" cy="11854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12" descr="0470858842_5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980916" y="1658679"/>
            <a:ext cx="991251" cy="11854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14" descr="POSA2_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94128" y="4641951"/>
            <a:ext cx="959512" cy="118546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Group 15"/>
          <p:cNvGrpSpPr>
            <a:grpSpLocks/>
          </p:cNvGrpSpPr>
          <p:nvPr/>
        </p:nvGrpSpPr>
        <p:grpSpPr bwMode="auto">
          <a:xfrm>
            <a:off x="7980916" y="4651531"/>
            <a:ext cx="888585" cy="1175889"/>
            <a:chOff x="1476" y="1596"/>
            <a:chExt cx="945" cy="12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Rectangle 16"/>
            <p:cNvSpPr>
              <a:spLocks noChangeArrowheads="1"/>
            </p:cNvSpPr>
            <p:nvPr/>
          </p:nvSpPr>
          <p:spPr bwMode="auto">
            <a:xfrm>
              <a:off x="1476" y="1596"/>
              <a:ext cx="942" cy="121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pic>
          <p:nvPicPr>
            <p:cNvPr id="32" name="Picture 17"/>
            <p:cNvPicPr>
              <a:picLocks noChangeAspect="1" noChangeArrowheads="1" noCrop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484" y="1598"/>
              <a:ext cx="937" cy="1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3" name="Picture 1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95862" y="3140529"/>
            <a:ext cx="959513" cy="117573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10" descr="POSA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890804" y="1075828"/>
            <a:ext cx="943542" cy="118228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722493" y="1049868"/>
            <a:ext cx="960256" cy="1208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Rectangle 35"/>
          <p:cNvSpPr/>
          <p:nvPr/>
        </p:nvSpPr>
        <p:spPr>
          <a:xfrm>
            <a:off x="732595" y="5206244"/>
            <a:ext cx="3027652" cy="92333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1" hangingPunct="1">
              <a:spcBef>
                <a:spcPts val="600"/>
              </a:spcBef>
              <a:defRPr/>
            </a:pPr>
            <a:r>
              <a:rPr lang="en-US" sz="2000" dirty="0" smtClean="0"/>
              <a:t>There’s much more to patterns than just these two books, however!!!!</a:t>
            </a:r>
          </a:p>
        </p:txBody>
      </p:sp>
      <p:pic>
        <p:nvPicPr>
          <p:cNvPr id="21" name="Picture 2" descr="http://fptlibrary.files.wordpress.com/2011/12/pattern-oriented-software-architecture-a-system-of-patterns-volume-1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314" y="3140529"/>
            <a:ext cx="1303997" cy="17126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http://media.wiley.com/product_data/coverImage300/42/04706973/0470697342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96" y="5084422"/>
            <a:ext cx="943450" cy="118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31878" y="991272"/>
            <a:ext cx="4540122" cy="4706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GoF &amp; POSA1 patterns promote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Reuse of recurring micro- architectures in current &amp; networked software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common vocabulary that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helps teams communicate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more effectively about design</a:t>
            </a:r>
          </a:p>
          <a:p>
            <a:pPr marL="233363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Many </a:t>
            </a:r>
            <a:r>
              <a:rPr lang="en-US" sz="2000" kern="1200" dirty="0" err="1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GoF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&amp; POSA1 patterns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are relevant for concurrent &amp;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networked software</a:t>
            </a:r>
          </a:p>
          <a:p>
            <a:pPr lvl="1" indent="-22860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Apply some patterns carefully to avoid “surprises”..</a:t>
            </a:r>
            <a:endParaRPr lang="en-US" sz="2000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18156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OMG-CCM-Tutorial</Template>
  <TotalTime>54378</TotalTime>
  <Words>5047</Words>
  <Application>Microsoft Office PowerPoint</Application>
  <PresentationFormat>全屏显示(4:3)</PresentationFormat>
  <Paragraphs>1264</Paragraphs>
  <Slides>99</Slides>
  <Notes>99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02" baseType="lpstr">
      <vt:lpstr>DOC-Traditional</vt:lpstr>
      <vt:lpstr>Capsules</vt:lpstr>
      <vt:lpstr>Visio</vt:lpstr>
      <vt:lpstr>PowerPoint 演示文稿</vt:lpstr>
      <vt:lpstr>Topics Covered in this Part of the Module</vt:lpstr>
      <vt:lpstr>History of the GoF &amp; POSA Pattern Books</vt:lpstr>
      <vt:lpstr>History of the GoF &amp; POSA Pattern Books</vt:lpstr>
      <vt:lpstr>History of the GoF &amp; POSA Pattern Books</vt:lpstr>
      <vt:lpstr>History of the GoF &amp; POSA Pattern Books</vt:lpstr>
      <vt:lpstr>History of the GoF &amp; POSA Pattern Books</vt:lpstr>
      <vt:lpstr>History of the GoF &amp; POSA Pattern Books</vt:lpstr>
      <vt:lpstr>History of the GoF &amp; POSA Pattern Books</vt:lpstr>
      <vt:lpstr>Design Space for GoF Patterns</vt:lpstr>
      <vt:lpstr>Design Space for GoF Patterns</vt:lpstr>
      <vt:lpstr>Design Space for POSA1 Patterns</vt:lpstr>
      <vt:lpstr>Design Space for POSA1 Patterns</vt:lpstr>
      <vt:lpstr>Summary</vt:lpstr>
      <vt:lpstr>Summary</vt:lpstr>
      <vt:lpstr>Summary</vt:lpstr>
      <vt:lpstr>Summary</vt:lpstr>
      <vt:lpstr>PowerPoint 演示文稿</vt:lpstr>
      <vt:lpstr>Topics Covered in this Part of the Module</vt:lpstr>
      <vt:lpstr>Motivating Example: Android App</vt:lpstr>
      <vt:lpstr>Motivating Example: Android App</vt:lpstr>
      <vt:lpstr>Motivating Example: Android App</vt:lpstr>
      <vt:lpstr>Motivating Example: Android App</vt:lpstr>
      <vt:lpstr>Motivating Example: Android App</vt:lpstr>
      <vt:lpstr>Challenge: Simplifying Access to Remote Objects</vt:lpstr>
      <vt:lpstr>Challenge: Simplifying Access to Remote Objects</vt:lpstr>
      <vt:lpstr>Provide a Proxy so Remote Objects Appear Local</vt:lpstr>
      <vt:lpstr>Provide a Proxy so Remote Objects Appear Local</vt:lpstr>
      <vt:lpstr>Provide a Proxy so Remote Objects Appear Local</vt:lpstr>
      <vt:lpstr>Provide a Proxy so Remote Objects Appear Local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  <vt:lpstr>Summary</vt:lpstr>
      <vt:lpstr>Summary</vt:lpstr>
      <vt:lpstr>Summary</vt:lpstr>
      <vt:lpstr>Summary</vt:lpstr>
      <vt:lpstr>PowerPoint 演示文稿</vt:lpstr>
      <vt:lpstr>Topics Covered in this Part of the Module</vt:lpstr>
      <vt:lpstr>Motivating Example: Android App</vt:lpstr>
      <vt:lpstr>Challenge: Isolating Communication Concerns</vt:lpstr>
      <vt:lpstr>Challenge: Isolating Communication Concerns</vt:lpstr>
      <vt:lpstr>Challenge: Isolating Communication Concerns</vt:lpstr>
      <vt:lpstr>Challenge: Isolating Communication Concerns</vt:lpstr>
      <vt:lpstr>Use a Broker to Handle Communication Concerns</vt:lpstr>
      <vt:lpstr>Use a Broker to Handle Communication Concerns</vt:lpstr>
      <vt:lpstr>Use a Broker to Handle Communication Concerns</vt:lpstr>
      <vt:lpstr>Use a Broker to Handle Communication Concerns</vt:lpstr>
      <vt:lpstr>Broker             POSA1 Architectural Pattern</vt:lpstr>
      <vt:lpstr>Broker             POSA1 Architectural Pattern</vt:lpstr>
      <vt:lpstr>Broker             POSA1 Architectural Pattern</vt:lpstr>
      <vt:lpstr>Broker             POSA1 Architectural Pattern</vt:lpstr>
      <vt:lpstr>Broker             POSA1 Architectural Pattern</vt:lpstr>
      <vt:lpstr>Broker             POSA1 Architectural Pattern</vt:lpstr>
      <vt:lpstr>Broker             POSA1 Architectural Pattern</vt:lpstr>
      <vt:lpstr>Summary</vt:lpstr>
      <vt:lpstr>Summary</vt:lpstr>
      <vt:lpstr>PowerPoint 演示文稿</vt:lpstr>
      <vt:lpstr>Topics Covered in this Part of the Module</vt:lpstr>
      <vt:lpstr>Motivating Example: Android App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Command Processor      POSA1 Design Pattern</vt:lpstr>
      <vt:lpstr>Command Processor      POSA1 Design Pattern</vt:lpstr>
      <vt:lpstr>Command Processor      POSA1 Design Pattern</vt:lpstr>
      <vt:lpstr>Command Processor      POSA1 Design Pattern</vt:lpstr>
      <vt:lpstr>Command Processor      POSA1 Design Pattern</vt:lpstr>
      <vt:lpstr>Summary</vt:lpstr>
      <vt:lpstr>Summary</vt:lpstr>
      <vt:lpstr>Summary</vt:lpstr>
      <vt:lpstr>PowerPoint 演示文稿</vt:lpstr>
      <vt:lpstr>Topics Covered in this Part of the Module</vt:lpstr>
      <vt:lpstr>Motivating Example: Android App</vt:lpstr>
      <vt:lpstr>PowerPoint 演示文稿</vt:lpstr>
      <vt:lpstr>PowerPoint 演示文稿</vt:lpstr>
      <vt:lpstr>Updating Dependents When a Subject Changes</vt:lpstr>
      <vt:lpstr>Updating Dependents When a Subject Changes</vt:lpstr>
      <vt:lpstr>Updating Dependents When a Subject Changes</vt:lpstr>
      <vt:lpstr>Updating Dependents When a Subject Changes</vt:lpstr>
      <vt:lpstr>Observer                      GoF Object Behavioral</vt:lpstr>
      <vt:lpstr>Observer                      GoF Object Behavioral</vt:lpstr>
      <vt:lpstr>Observer                      GoF Object Behavioral</vt:lpstr>
      <vt:lpstr>Observer                      GoF Object Behavioral</vt:lpstr>
      <vt:lpstr>Summary</vt:lpstr>
      <vt:lpstr>Summary</vt:lpstr>
      <vt:lpstr>Summary</vt:lpstr>
      <vt:lpstr>Summary</vt:lpstr>
    </vt:vector>
  </TitlesOfParts>
  <Company>Vanderbilt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Design Patterns</dc:title>
  <dc:creator>Douglas C. Schmidt</dc:creator>
  <cp:lastModifiedBy>nipengfei</cp:lastModifiedBy>
  <cp:revision>2623</cp:revision>
  <cp:lastPrinted>2012-12-06T15:08:27Z</cp:lastPrinted>
  <dcterms:created xsi:type="dcterms:W3CDTF">2001-07-09T14:42:07Z</dcterms:created>
  <dcterms:modified xsi:type="dcterms:W3CDTF">2013-04-07T03:11:43Z</dcterms:modified>
</cp:coreProperties>
</file>